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46"/>
  </p:notesMasterIdLst>
  <p:sldIdLst>
    <p:sldId id="625" r:id="rId3"/>
    <p:sldId id="616" r:id="rId4"/>
    <p:sldId id="617" r:id="rId5"/>
    <p:sldId id="619" r:id="rId6"/>
    <p:sldId id="652" r:id="rId7"/>
    <p:sldId id="621" r:id="rId8"/>
    <p:sldId id="604" r:id="rId9"/>
    <p:sldId id="603" r:id="rId10"/>
    <p:sldId id="605" r:id="rId11"/>
    <p:sldId id="606" r:id="rId12"/>
    <p:sldId id="607" r:id="rId13"/>
    <p:sldId id="609" r:id="rId14"/>
    <p:sldId id="648" r:id="rId15"/>
    <p:sldId id="642" r:id="rId16"/>
    <p:sldId id="654" r:id="rId17"/>
    <p:sldId id="655" r:id="rId18"/>
    <p:sldId id="656" r:id="rId19"/>
    <p:sldId id="657" r:id="rId20"/>
    <p:sldId id="610" r:id="rId21"/>
    <p:sldId id="650" r:id="rId22"/>
    <p:sldId id="658" r:id="rId23"/>
    <p:sldId id="659" r:id="rId24"/>
    <p:sldId id="611" r:id="rId25"/>
    <p:sldId id="651" r:id="rId26"/>
    <p:sldId id="660" r:id="rId27"/>
    <p:sldId id="661" r:id="rId28"/>
    <p:sldId id="663" r:id="rId29"/>
    <p:sldId id="602" r:id="rId30"/>
    <p:sldId id="664" r:id="rId31"/>
    <p:sldId id="665" r:id="rId32"/>
    <p:sldId id="662" r:id="rId33"/>
    <p:sldId id="666" r:id="rId34"/>
    <p:sldId id="667" r:id="rId35"/>
    <p:sldId id="670" r:id="rId36"/>
    <p:sldId id="668" r:id="rId37"/>
    <p:sldId id="669" r:id="rId38"/>
    <p:sldId id="672" r:id="rId39"/>
    <p:sldId id="671" r:id="rId40"/>
    <p:sldId id="673" r:id="rId41"/>
    <p:sldId id="674" r:id="rId42"/>
    <p:sldId id="676" r:id="rId43"/>
    <p:sldId id="677" r:id="rId44"/>
    <p:sldId id="675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ng Du" initials="PD" lastIdx="3" clrIdx="0">
    <p:extLst>
      <p:ext uri="{19B8F6BF-5375-455C-9EA6-DF929625EA0E}">
        <p15:presenceInfo xmlns:p15="http://schemas.microsoft.com/office/powerpoint/2012/main" userId="S::pdu@futurewei.com::608a644d-8720-43c7-bce5-36bcb114bcf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8D3A2"/>
    <a:srgbClr val="4B2E83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44" autoAdjust="0"/>
    <p:restoredTop sz="94838"/>
  </p:normalViewPr>
  <p:slideViewPr>
    <p:cSldViewPr snapToGrid="0" snapToObjects="1" showGuides="1">
      <p:cViewPr>
        <p:scale>
          <a:sx n="149" d="100"/>
          <a:sy n="149" d="100"/>
        </p:scale>
        <p:origin x="504" y="32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3B509-834C-9E4A-9A0F-AE989E5F16D1}" type="datetimeFigureOut">
              <a:rPr lang="en-US" smtClean="0"/>
              <a:t>2/11/20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6F771-1A75-9948-93E4-25C9702F9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99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490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52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6F771-1A75-9948-93E4-25C9702F964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64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CSS342 Data Structures, Algorithms, and Discrete Mathematics (I)</a:t>
            </a:r>
          </a:p>
        </p:txBody>
      </p:sp>
    </p:spTree>
    <p:extLst>
      <p:ext uri="{BB962C8B-B14F-4D97-AF65-F5344CB8AC3E}">
        <p14:creationId xmlns:p14="http://schemas.microsoft.com/office/powerpoint/2010/main" val="273991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18813A-28C5-D24A-91E2-316DAC4F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Node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7385BB-8B11-F640-8DBE-8BFF68FD51D4}"/>
              </a:ext>
            </a:extLst>
          </p:cNvPr>
          <p:cNvSpPr txBox="1"/>
          <p:nvPr/>
        </p:nvSpPr>
        <p:spPr>
          <a:xfrm>
            <a:off x="431432" y="1709115"/>
            <a:ext cx="286834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Data storage: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Array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highlight>
                  <a:srgbClr val="FFFF00"/>
                </a:highlight>
              </a:rPr>
              <a:t>List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73143AB-3DE8-1041-89FD-3CAD542558FF}"/>
              </a:ext>
            </a:extLst>
          </p:cNvPr>
          <p:cNvGrpSpPr/>
          <p:nvPr/>
        </p:nvGrpSpPr>
        <p:grpSpPr>
          <a:xfrm>
            <a:off x="1004047" y="4915801"/>
            <a:ext cx="2617694" cy="1493963"/>
            <a:chOff x="4114800" y="4628931"/>
            <a:chExt cx="2617694" cy="1493963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35C53B2-4827-0C45-A14A-24BA89EE9412}"/>
                </a:ext>
              </a:extLst>
            </p:cNvPr>
            <p:cNvSpPr/>
            <p:nvPr/>
          </p:nvSpPr>
          <p:spPr>
            <a:xfrm>
              <a:off x="4572001" y="4628931"/>
              <a:ext cx="1596315" cy="90543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2CDC12D-31D8-C942-BCBA-7049BE5C5B24}"/>
                </a:ext>
              </a:extLst>
            </p:cNvPr>
            <p:cNvSpPr/>
            <p:nvPr/>
          </p:nvSpPr>
          <p:spPr>
            <a:xfrm rot="16200000">
              <a:off x="4287520" y="4913410"/>
              <a:ext cx="905434" cy="33647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Left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D20DF91-1083-5F4F-8EDA-9D3CE67E8BC2}"/>
                </a:ext>
              </a:extLst>
            </p:cNvPr>
            <p:cNvSpPr/>
            <p:nvPr/>
          </p:nvSpPr>
          <p:spPr>
            <a:xfrm rot="16200000">
              <a:off x="5569141" y="4913410"/>
              <a:ext cx="905434" cy="33647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Right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C120DD4C-E457-264B-833C-A56BC7C07C57}"/>
                </a:ext>
              </a:extLst>
            </p:cNvPr>
            <p:cNvCxnSpPr>
              <a:cxnSpLocks/>
              <a:stCxn id="49" idx="0"/>
            </p:cNvCxnSpPr>
            <p:nvPr/>
          </p:nvCxnSpPr>
          <p:spPr>
            <a:xfrm flipH="1">
              <a:off x="4114800" y="5081648"/>
              <a:ext cx="457200" cy="1041246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CC7C8184-757E-044C-BF64-4B026A399524}"/>
                </a:ext>
              </a:extLst>
            </p:cNvPr>
            <p:cNvCxnSpPr>
              <a:cxnSpLocks/>
              <a:stCxn id="50" idx="2"/>
            </p:cNvCxnSpPr>
            <p:nvPr/>
          </p:nvCxnSpPr>
          <p:spPr>
            <a:xfrm>
              <a:off x="6190096" y="5081648"/>
              <a:ext cx="542398" cy="972671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1C9C978-151D-4B46-AA49-441181F8D593}"/>
              </a:ext>
            </a:extLst>
          </p:cNvPr>
          <p:cNvSpPr txBox="1"/>
          <p:nvPr/>
        </p:nvSpPr>
        <p:spPr>
          <a:xfrm>
            <a:off x="1629484" y="4508312"/>
            <a:ext cx="109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TreeNode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BF1506-DE14-E64D-BA5B-C809C8A3C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6235" y="1249537"/>
            <a:ext cx="4971907" cy="34434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0902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70E43D-ACDE-174B-8060-3E7543B1A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ADT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DE56A6-AC2A-1644-98B8-4307110BB2FB}"/>
              </a:ext>
            </a:extLst>
          </p:cNvPr>
          <p:cNvSpPr txBox="1"/>
          <p:nvPr/>
        </p:nvSpPr>
        <p:spPr>
          <a:xfrm>
            <a:off x="431432" y="1709115"/>
            <a:ext cx="286834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Data storage: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Array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highlight>
                  <a:srgbClr val="FFFF00"/>
                </a:highlight>
              </a:rPr>
              <a:t>List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F0F5B0-2376-C043-840F-4947E78E4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213" y="1363509"/>
            <a:ext cx="5366302" cy="3740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5948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7AA1441-D45E-F344-93B5-F630C75FD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Traversal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15D7AF7-E554-E244-844C-5CCF12981AEB}"/>
              </a:ext>
            </a:extLst>
          </p:cNvPr>
          <p:cNvGrpSpPr/>
          <p:nvPr/>
        </p:nvGrpSpPr>
        <p:grpSpPr>
          <a:xfrm>
            <a:off x="4651894" y="3429000"/>
            <a:ext cx="4183971" cy="2020104"/>
            <a:chOff x="4651894" y="3429000"/>
            <a:chExt cx="4183971" cy="202010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177B9E8-B76D-5D41-9868-1C5AB2E12E8E}"/>
                </a:ext>
              </a:extLst>
            </p:cNvPr>
            <p:cNvSpPr/>
            <p:nvPr/>
          </p:nvSpPr>
          <p:spPr>
            <a:xfrm>
              <a:off x="6615612" y="342900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22BB68-EFEE-FD43-9763-8E0F0FB01B9D}"/>
                </a:ext>
              </a:extLst>
            </p:cNvPr>
            <p:cNvSpPr/>
            <p:nvPr/>
          </p:nvSpPr>
          <p:spPr>
            <a:xfrm>
              <a:off x="5611639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4C84F91-98B0-3B41-9045-B60499BB3EC1}"/>
                </a:ext>
              </a:extLst>
            </p:cNvPr>
            <p:cNvCxnSpPr>
              <a:cxnSpLocks/>
              <a:stCxn id="16" idx="1"/>
              <a:endCxn id="17" idx="0"/>
            </p:cNvCxnSpPr>
            <p:nvPr/>
          </p:nvCxnSpPr>
          <p:spPr>
            <a:xfrm flipH="1">
              <a:off x="5907474" y="3720353"/>
              <a:ext cx="70813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3E5462F-BB8D-2144-B4C4-8B651817F9C6}"/>
                </a:ext>
              </a:extLst>
            </p:cNvPr>
            <p:cNvSpPr/>
            <p:nvPr/>
          </p:nvSpPr>
          <p:spPr>
            <a:xfrm>
              <a:off x="8244195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B9CE50D-6F65-904D-823F-282F23C962E5}"/>
                </a:ext>
              </a:extLst>
            </p:cNvPr>
            <p:cNvCxnSpPr>
              <a:cxnSpLocks/>
              <a:stCxn id="16" idx="3"/>
              <a:endCxn id="19" idx="0"/>
            </p:cNvCxnSpPr>
            <p:nvPr/>
          </p:nvCxnSpPr>
          <p:spPr>
            <a:xfrm>
              <a:off x="7207282" y="3720353"/>
              <a:ext cx="133274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0D376F3-F969-4741-8C66-F43441E621DD}"/>
                </a:ext>
              </a:extLst>
            </p:cNvPr>
            <p:cNvSpPr/>
            <p:nvPr/>
          </p:nvSpPr>
          <p:spPr>
            <a:xfrm>
              <a:off x="7577821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A1B1214-FF93-B74E-B734-C485F4283C92}"/>
                </a:ext>
              </a:extLst>
            </p:cNvPr>
            <p:cNvCxnSpPr>
              <a:cxnSpLocks/>
              <a:stCxn id="19" idx="1"/>
              <a:endCxn id="21" idx="0"/>
            </p:cNvCxnSpPr>
            <p:nvPr/>
          </p:nvCxnSpPr>
          <p:spPr>
            <a:xfrm flipH="1">
              <a:off x="7873656" y="4444558"/>
              <a:ext cx="370539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BC09291-8CCE-7442-8A41-621D1502EB8B}"/>
                </a:ext>
              </a:extLst>
            </p:cNvPr>
            <p:cNvSpPr/>
            <p:nvPr/>
          </p:nvSpPr>
          <p:spPr>
            <a:xfrm>
              <a:off x="4651894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39CFA96-DE74-6944-915E-048E7407801D}"/>
                </a:ext>
              </a:extLst>
            </p:cNvPr>
            <p:cNvCxnSpPr>
              <a:cxnSpLocks/>
              <a:stCxn id="17" idx="1"/>
              <a:endCxn id="23" idx="0"/>
            </p:cNvCxnSpPr>
            <p:nvPr/>
          </p:nvCxnSpPr>
          <p:spPr>
            <a:xfrm flipH="1">
              <a:off x="4947729" y="4444558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ECB917-E0BA-5B46-93FB-E54A5C21840C}"/>
                </a:ext>
              </a:extLst>
            </p:cNvPr>
            <p:cNvSpPr/>
            <p:nvPr/>
          </p:nvSpPr>
          <p:spPr>
            <a:xfrm>
              <a:off x="6456998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D131735-02EF-B54A-8B34-986BAC8F08BE}"/>
                </a:ext>
              </a:extLst>
            </p:cNvPr>
            <p:cNvCxnSpPr>
              <a:cxnSpLocks/>
              <a:stCxn id="17" idx="3"/>
              <a:endCxn id="25" idx="0"/>
            </p:cNvCxnSpPr>
            <p:nvPr/>
          </p:nvCxnSpPr>
          <p:spPr>
            <a:xfrm>
              <a:off x="6203309" y="4444558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DF56804-0F97-0641-B933-177B99C7BD73}"/>
              </a:ext>
            </a:extLst>
          </p:cNvPr>
          <p:cNvGrpSpPr/>
          <p:nvPr/>
        </p:nvGrpSpPr>
        <p:grpSpPr>
          <a:xfrm>
            <a:off x="792381" y="4276636"/>
            <a:ext cx="2396774" cy="1295899"/>
            <a:chOff x="792381" y="4276636"/>
            <a:chExt cx="2396774" cy="129589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BAF16DD-4C11-8C4E-9B42-141B37A6B950}"/>
                </a:ext>
              </a:extLst>
            </p:cNvPr>
            <p:cNvSpPr/>
            <p:nvPr/>
          </p:nvSpPr>
          <p:spPr>
            <a:xfrm>
              <a:off x="1752126" y="42766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2AF9A89-6F67-444C-8B1F-4B887DF906D7}"/>
                </a:ext>
              </a:extLst>
            </p:cNvPr>
            <p:cNvSpPr/>
            <p:nvPr/>
          </p:nvSpPr>
          <p:spPr>
            <a:xfrm>
              <a:off x="792381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3A125A3-6D9D-504A-90E3-4579C40D6CCA}"/>
                </a:ext>
              </a:extLst>
            </p:cNvPr>
            <p:cNvCxnSpPr>
              <a:cxnSpLocks/>
              <a:stCxn id="27" idx="1"/>
              <a:endCxn id="28" idx="0"/>
            </p:cNvCxnSpPr>
            <p:nvPr/>
          </p:nvCxnSpPr>
          <p:spPr>
            <a:xfrm flipH="1">
              <a:off x="1088216" y="4567989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6D1042F-C137-8F4E-9013-15BFA50A738C}"/>
                </a:ext>
              </a:extLst>
            </p:cNvPr>
            <p:cNvSpPr/>
            <p:nvPr/>
          </p:nvSpPr>
          <p:spPr>
            <a:xfrm>
              <a:off x="2597485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3C2CB33-8588-CA4D-8445-8C8C1D8418A0}"/>
                </a:ext>
              </a:extLst>
            </p:cNvPr>
            <p:cNvCxnSpPr>
              <a:cxnSpLocks/>
              <a:stCxn id="27" idx="3"/>
              <a:endCxn id="30" idx="0"/>
            </p:cNvCxnSpPr>
            <p:nvPr/>
          </p:nvCxnSpPr>
          <p:spPr>
            <a:xfrm>
              <a:off x="2343796" y="4567989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06140F6-5D7F-214D-A6EE-61C7D7269EAA}"/>
              </a:ext>
            </a:extLst>
          </p:cNvPr>
          <p:cNvSpPr txBox="1"/>
          <p:nvPr/>
        </p:nvSpPr>
        <p:spPr>
          <a:xfrm>
            <a:off x="1164548" y="2765241"/>
            <a:ext cx="3886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Pre-order: root, left, right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9E351B-48A5-8641-85D1-F5C6624C80D2}"/>
              </a:ext>
            </a:extLst>
          </p:cNvPr>
          <p:cNvSpPr txBox="1"/>
          <p:nvPr/>
        </p:nvSpPr>
        <p:spPr>
          <a:xfrm>
            <a:off x="1351678" y="5963269"/>
            <a:ext cx="1075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1, 2, 7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9CBDB29-B1F1-F944-9BCA-BD314395F441}"/>
              </a:ext>
            </a:extLst>
          </p:cNvPr>
          <p:cNvSpPr txBox="1"/>
          <p:nvPr/>
        </p:nvSpPr>
        <p:spPr>
          <a:xfrm>
            <a:off x="4705596" y="5919161"/>
            <a:ext cx="2138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3, 1, 2, 7, 5, 8</a:t>
            </a:r>
          </a:p>
        </p:txBody>
      </p:sp>
    </p:spTree>
    <p:extLst>
      <p:ext uri="{BB962C8B-B14F-4D97-AF65-F5344CB8AC3E}">
        <p14:creationId xmlns:p14="http://schemas.microsoft.com/office/powerpoint/2010/main" val="1395932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5409" y="1603877"/>
            <a:ext cx="8196210" cy="40154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What’s the pre-order traversal of this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367371" y="23030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2898836" y="312031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194671" y="2594442"/>
            <a:ext cx="1172700" cy="525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523881" y="303242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959041" y="2594442"/>
            <a:ext cx="860675" cy="437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6366617" y="37248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6115551" y="3323774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2011331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695063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2942449" y="525412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447679" y="528613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307166" y="3411672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490506" y="3411672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286733" y="4384489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238284" y="4384489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9E389D6-5539-EF42-AABD-F1D85698F2E7}"/>
              </a:ext>
            </a:extLst>
          </p:cNvPr>
          <p:cNvSpPr/>
          <p:nvPr/>
        </p:nvSpPr>
        <p:spPr>
          <a:xfrm>
            <a:off x="4684487" y="378743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8F69986-EDDD-7448-959C-85973CCFD868}"/>
              </a:ext>
            </a:extLst>
          </p:cNvPr>
          <p:cNvCxnSpPr>
            <a:cxnSpLocks/>
            <a:stCxn id="28" idx="1"/>
            <a:endCxn id="23" idx="0"/>
          </p:cNvCxnSpPr>
          <p:nvPr/>
        </p:nvCxnSpPr>
        <p:spPr>
          <a:xfrm flipH="1">
            <a:off x="4980322" y="3323774"/>
            <a:ext cx="543559" cy="4636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4E55AEF-012C-A843-B55D-99EB9375F0B4}"/>
              </a:ext>
            </a:extLst>
          </p:cNvPr>
          <p:cNvSpPr txBox="1"/>
          <p:nvPr/>
        </p:nvSpPr>
        <p:spPr>
          <a:xfrm>
            <a:off x="360392" y="6218463"/>
            <a:ext cx="33369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2628902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it up!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281987" y="371511"/>
            <a:ext cx="46333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</a:rPr>
              <a:t>preorder</a:t>
            </a:r>
            <a:r>
              <a:rPr lang="en-US" sz="3200" b="1" dirty="0">
                <a:solidFill>
                  <a:srgbClr val="00B050"/>
                </a:solidFill>
              </a:rPr>
              <a:t>: Root, Left, Right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D1B26-B24C-BB47-BE7F-EE37CF64CABF}"/>
              </a:ext>
            </a:extLst>
          </p:cNvPr>
          <p:cNvSpPr txBox="1"/>
          <p:nvPr/>
        </p:nvSpPr>
        <p:spPr>
          <a:xfrm>
            <a:off x="917815" y="1909079"/>
            <a:ext cx="194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Recursion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FC9FAC-A9FC-2A45-8FF3-EA7D6D543EE3}"/>
              </a:ext>
            </a:extLst>
          </p:cNvPr>
          <p:cNvSpPr txBox="1"/>
          <p:nvPr/>
        </p:nvSpPr>
        <p:spPr>
          <a:xfrm>
            <a:off x="1277483" y="3429000"/>
            <a:ext cx="1953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Subproblem?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19EF75-EC9F-2F48-BD2A-FDC78EE4CF42}"/>
              </a:ext>
            </a:extLst>
          </p:cNvPr>
          <p:cNvSpPr txBox="1"/>
          <p:nvPr/>
        </p:nvSpPr>
        <p:spPr>
          <a:xfrm>
            <a:off x="1073359" y="5133586"/>
            <a:ext cx="2807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Stopping condition?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BE1106-4306-314B-8862-628F220D4729}"/>
              </a:ext>
            </a:extLst>
          </p:cNvPr>
          <p:cNvSpPr txBox="1"/>
          <p:nvPr/>
        </p:nvSpPr>
        <p:spPr>
          <a:xfrm>
            <a:off x="4301246" y="2967334"/>
            <a:ext cx="35652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Middle node value</a:t>
            </a:r>
          </a:p>
          <a:p>
            <a:r>
              <a:rPr lang="en-US" sz="2800" dirty="0">
                <a:solidFill>
                  <a:srgbClr val="0070C0"/>
                </a:solidFill>
              </a:rPr>
              <a:t>preorder(left subtree)</a:t>
            </a:r>
          </a:p>
          <a:p>
            <a:r>
              <a:rPr lang="en-US" sz="2800" dirty="0">
                <a:solidFill>
                  <a:srgbClr val="0070C0"/>
                </a:solidFill>
              </a:rPr>
              <a:t>Preorder(right subtree)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4373C-34E1-8B4E-9605-E2B90763D53E}"/>
              </a:ext>
            </a:extLst>
          </p:cNvPr>
          <p:cNvSpPr/>
          <p:nvPr/>
        </p:nvSpPr>
        <p:spPr>
          <a:xfrm>
            <a:off x="4572000" y="5102808"/>
            <a:ext cx="20377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Node == null</a:t>
            </a:r>
          </a:p>
        </p:txBody>
      </p:sp>
    </p:spTree>
    <p:extLst>
      <p:ext uri="{BB962C8B-B14F-4D97-AF65-F5344CB8AC3E}">
        <p14:creationId xmlns:p14="http://schemas.microsoft.com/office/powerpoint/2010/main" val="3830013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00B050"/>
                </a:solidFill>
                <a:highlight>
                  <a:srgbClr val="FFFF00"/>
                </a:highlight>
              </a:rPr>
              <a:t>preorder</a:t>
            </a:r>
            <a:r>
              <a:rPr lang="en-US" sz="2800" dirty="0">
                <a:solidFill>
                  <a:srgbClr val="00B050"/>
                </a:solidFill>
              </a:rPr>
              <a:t>: Root, Left, Right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281987" y="371511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D1B26-B24C-BB47-BE7F-EE37CF64CABF}"/>
              </a:ext>
            </a:extLst>
          </p:cNvPr>
          <p:cNvSpPr txBox="1"/>
          <p:nvPr/>
        </p:nvSpPr>
        <p:spPr>
          <a:xfrm>
            <a:off x="6422144" y="880651"/>
            <a:ext cx="194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Recursion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F0E34A-0255-8D4F-BEE8-3A3F07E9A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469" y="2144896"/>
            <a:ext cx="7632495" cy="3744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19031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00B050"/>
                </a:solidFill>
                <a:highlight>
                  <a:srgbClr val="FFFF00"/>
                </a:highlight>
              </a:rPr>
              <a:t>preorder</a:t>
            </a:r>
            <a:r>
              <a:rPr lang="en-US" sz="2800" dirty="0">
                <a:solidFill>
                  <a:srgbClr val="00B050"/>
                </a:solidFill>
              </a:rPr>
              <a:t>: Root, Left, Right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281987" y="371511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D1B26-B24C-BB47-BE7F-EE37CF64CABF}"/>
              </a:ext>
            </a:extLst>
          </p:cNvPr>
          <p:cNvSpPr txBox="1"/>
          <p:nvPr/>
        </p:nvSpPr>
        <p:spPr>
          <a:xfrm>
            <a:off x="6422144" y="880651"/>
            <a:ext cx="208044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Iterative</a:t>
            </a:r>
          </a:p>
          <a:p>
            <a:r>
              <a:rPr lang="en-US" b="1" dirty="0"/>
              <a:t>(without recursion)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56F0D7-DC36-214E-9A85-9B2585C6AE16}"/>
              </a:ext>
            </a:extLst>
          </p:cNvPr>
          <p:cNvSpPr/>
          <p:nvPr/>
        </p:nvSpPr>
        <p:spPr>
          <a:xfrm>
            <a:off x="4281987" y="227330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B94B40-0894-EB44-95D2-EFBA5E8A859B}"/>
              </a:ext>
            </a:extLst>
          </p:cNvPr>
          <p:cNvSpPr/>
          <p:nvPr/>
        </p:nvSpPr>
        <p:spPr>
          <a:xfrm>
            <a:off x="3529373" y="343428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BEEADB-8482-F84A-8CCD-B31E396EC57A}"/>
              </a:ext>
            </a:extLst>
          </p:cNvPr>
          <p:cNvSpPr/>
          <p:nvPr/>
        </p:nvSpPr>
        <p:spPr>
          <a:xfrm>
            <a:off x="5034603" y="346629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B52E613-06D1-DD4A-AE57-46561B74003E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4873657" y="2564654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6731F73-2976-E04F-81F5-FADD7039F981}"/>
              </a:ext>
            </a:extLst>
          </p:cNvPr>
          <p:cNvCxnSpPr>
            <a:cxnSpLocks/>
            <a:stCxn id="6" idx="1"/>
            <a:endCxn id="7" idx="0"/>
          </p:cNvCxnSpPr>
          <p:nvPr/>
        </p:nvCxnSpPr>
        <p:spPr>
          <a:xfrm flipH="1">
            <a:off x="3825208" y="2564654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9C29432-5957-3F42-B7ED-510FFD9A69F7}"/>
              </a:ext>
            </a:extLst>
          </p:cNvPr>
          <p:cNvSpPr txBox="1"/>
          <p:nvPr/>
        </p:nvSpPr>
        <p:spPr>
          <a:xfrm>
            <a:off x="2237070" y="4635434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8CBD33-2D65-1E4E-B883-9D30F82CA98B}"/>
              </a:ext>
            </a:extLst>
          </p:cNvPr>
          <p:cNvSpPr txBox="1"/>
          <p:nvPr/>
        </p:nvSpPr>
        <p:spPr>
          <a:xfrm>
            <a:off x="1994119" y="6101767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D3E83C-32E3-854F-B734-F4B6E620B5FE}"/>
              </a:ext>
            </a:extLst>
          </p:cNvPr>
          <p:cNvSpPr txBox="1"/>
          <p:nvPr/>
        </p:nvSpPr>
        <p:spPr>
          <a:xfrm>
            <a:off x="407207" y="6224878"/>
            <a:ext cx="1130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Stack: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C2787A-17A7-9F4E-91F6-020ADF2234EC}"/>
              </a:ext>
            </a:extLst>
          </p:cNvPr>
          <p:cNvSpPr txBox="1"/>
          <p:nvPr/>
        </p:nvSpPr>
        <p:spPr>
          <a:xfrm>
            <a:off x="1465473" y="6101767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49544D-3AE0-C043-B711-1579DE6EA2E4}"/>
              </a:ext>
            </a:extLst>
          </p:cNvPr>
          <p:cNvSpPr txBox="1"/>
          <p:nvPr/>
        </p:nvSpPr>
        <p:spPr>
          <a:xfrm>
            <a:off x="185611" y="4758544"/>
            <a:ext cx="20514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Result (List):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DD79D5-1FBE-D141-B9EE-CBB75AF3DF33}"/>
              </a:ext>
            </a:extLst>
          </p:cNvPr>
          <p:cNvSpPr txBox="1"/>
          <p:nvPr/>
        </p:nvSpPr>
        <p:spPr>
          <a:xfrm>
            <a:off x="2686419" y="4635434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C8416E-A5DF-FD43-BBC3-24C69A022CD0}"/>
              </a:ext>
            </a:extLst>
          </p:cNvPr>
          <p:cNvSpPr txBox="1"/>
          <p:nvPr/>
        </p:nvSpPr>
        <p:spPr>
          <a:xfrm>
            <a:off x="3156419" y="4635434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3143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87 -3.33333E-6 L 0.07483 -0.21389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98" y="-1069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33333E-6 L 0.18559 -0.2125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71" y="-1062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9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12" grpId="1"/>
      <p:bldP spid="12" grpId="2"/>
      <p:bldP spid="11" grpId="0"/>
      <p:bldP spid="15" grpId="0"/>
      <p:bldP spid="15" grpId="1"/>
      <p:bldP spid="15" grpId="2"/>
      <p:bldP spid="17" grpId="0"/>
      <p:bldP spid="18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00B050"/>
                </a:solidFill>
                <a:highlight>
                  <a:srgbClr val="FFFF00"/>
                </a:highlight>
              </a:rPr>
              <a:t>preorder</a:t>
            </a:r>
            <a:r>
              <a:rPr lang="en-US" sz="2800" dirty="0">
                <a:solidFill>
                  <a:srgbClr val="00B050"/>
                </a:solidFill>
              </a:rPr>
              <a:t>: Root, Left, Right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281987" y="371511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D1B26-B24C-BB47-BE7F-EE37CF64CABF}"/>
              </a:ext>
            </a:extLst>
          </p:cNvPr>
          <p:cNvSpPr txBox="1"/>
          <p:nvPr/>
        </p:nvSpPr>
        <p:spPr>
          <a:xfrm>
            <a:off x="6422144" y="880651"/>
            <a:ext cx="208044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Iterative</a:t>
            </a:r>
          </a:p>
          <a:p>
            <a:r>
              <a:rPr lang="en-US" b="1" dirty="0"/>
              <a:t>(without recursion)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56F0D7-DC36-214E-9A85-9B2585C6AE16}"/>
              </a:ext>
            </a:extLst>
          </p:cNvPr>
          <p:cNvSpPr/>
          <p:nvPr/>
        </p:nvSpPr>
        <p:spPr>
          <a:xfrm>
            <a:off x="6944505" y="241673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B94B40-0894-EB44-95D2-EFBA5E8A859B}"/>
              </a:ext>
            </a:extLst>
          </p:cNvPr>
          <p:cNvSpPr/>
          <p:nvPr/>
        </p:nvSpPr>
        <p:spPr>
          <a:xfrm>
            <a:off x="6191891" y="357772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BEEADB-8482-F84A-8CCD-B31E396EC57A}"/>
              </a:ext>
            </a:extLst>
          </p:cNvPr>
          <p:cNvSpPr/>
          <p:nvPr/>
        </p:nvSpPr>
        <p:spPr>
          <a:xfrm>
            <a:off x="7697121" y="360973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B52E613-06D1-DD4A-AE57-46561B74003E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7536175" y="2708090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6731F73-2976-E04F-81F5-FADD7039F981}"/>
              </a:ext>
            </a:extLst>
          </p:cNvPr>
          <p:cNvCxnSpPr>
            <a:cxnSpLocks/>
            <a:stCxn id="6" idx="1"/>
            <a:endCxn id="7" idx="0"/>
          </p:cNvCxnSpPr>
          <p:nvPr/>
        </p:nvCxnSpPr>
        <p:spPr>
          <a:xfrm flipH="1">
            <a:off x="6487726" y="2708090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EE32DAE-0515-B642-B981-C1435EB12364}"/>
              </a:ext>
            </a:extLst>
          </p:cNvPr>
          <p:cNvSpPr txBox="1"/>
          <p:nvPr/>
        </p:nvSpPr>
        <p:spPr>
          <a:xfrm>
            <a:off x="1364704" y="2752222"/>
            <a:ext cx="2984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Pop a node from Stack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6DC652-A33F-6047-9EE5-1AED1DE5A497}"/>
              </a:ext>
            </a:extLst>
          </p:cNvPr>
          <p:cNvSpPr txBox="1"/>
          <p:nvPr/>
        </p:nvSpPr>
        <p:spPr>
          <a:xfrm>
            <a:off x="1318838" y="3939705"/>
            <a:ext cx="3950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Push right node to Stack if any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A9DAFB-A0A0-BA41-A228-596A1C5265A3}"/>
              </a:ext>
            </a:extLst>
          </p:cNvPr>
          <p:cNvSpPr txBox="1"/>
          <p:nvPr/>
        </p:nvSpPr>
        <p:spPr>
          <a:xfrm>
            <a:off x="1349874" y="4533447"/>
            <a:ext cx="3785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Push left node to Stack if any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C0432B-0976-AA47-9433-75D2BE2B77AE}"/>
              </a:ext>
            </a:extLst>
          </p:cNvPr>
          <p:cNvSpPr txBox="1"/>
          <p:nvPr/>
        </p:nvSpPr>
        <p:spPr>
          <a:xfrm>
            <a:off x="1349873" y="3345964"/>
            <a:ext cx="3869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Add middle node to result list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6CC320D-3E40-654C-8B02-3A865369469F}"/>
              </a:ext>
            </a:extLst>
          </p:cNvPr>
          <p:cNvSpPr txBox="1"/>
          <p:nvPr/>
        </p:nvSpPr>
        <p:spPr>
          <a:xfrm>
            <a:off x="835786" y="2218632"/>
            <a:ext cx="3229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While stack not empty {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03341A-5837-AB4B-A14D-3AA5ECD6DF72}"/>
              </a:ext>
            </a:extLst>
          </p:cNvPr>
          <p:cNvSpPr txBox="1"/>
          <p:nvPr/>
        </p:nvSpPr>
        <p:spPr>
          <a:xfrm>
            <a:off x="835786" y="5086371"/>
            <a:ext cx="2904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33382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00B050"/>
                </a:solidFill>
                <a:highlight>
                  <a:srgbClr val="FFFF00"/>
                </a:highlight>
              </a:rPr>
              <a:t>preorder</a:t>
            </a:r>
            <a:r>
              <a:rPr lang="en-US" sz="2800" dirty="0">
                <a:solidFill>
                  <a:srgbClr val="00B050"/>
                </a:solidFill>
              </a:rPr>
              <a:t>: Root, Left, Right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281987" y="371511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D1B26-B24C-BB47-BE7F-EE37CF64CABF}"/>
              </a:ext>
            </a:extLst>
          </p:cNvPr>
          <p:cNvSpPr txBox="1"/>
          <p:nvPr/>
        </p:nvSpPr>
        <p:spPr>
          <a:xfrm>
            <a:off x="6422144" y="880651"/>
            <a:ext cx="208044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Iterative</a:t>
            </a:r>
          </a:p>
          <a:p>
            <a:r>
              <a:rPr lang="en-US" b="1" dirty="0"/>
              <a:t>(without recursion)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E32DAE-0515-B642-B981-C1435EB12364}"/>
              </a:ext>
            </a:extLst>
          </p:cNvPr>
          <p:cNvSpPr txBox="1"/>
          <p:nvPr/>
        </p:nvSpPr>
        <p:spPr>
          <a:xfrm>
            <a:off x="704248" y="3342637"/>
            <a:ext cx="2523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Pop a node from Stack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6DC652-A33F-6047-9EE5-1AED1DE5A497}"/>
              </a:ext>
            </a:extLst>
          </p:cNvPr>
          <p:cNvSpPr txBox="1"/>
          <p:nvPr/>
        </p:nvSpPr>
        <p:spPr>
          <a:xfrm>
            <a:off x="658382" y="4530120"/>
            <a:ext cx="33314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Push right node to Stack if any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A9DAFB-A0A0-BA41-A228-596A1C5265A3}"/>
              </a:ext>
            </a:extLst>
          </p:cNvPr>
          <p:cNvSpPr txBox="1"/>
          <p:nvPr/>
        </p:nvSpPr>
        <p:spPr>
          <a:xfrm>
            <a:off x="689418" y="5123862"/>
            <a:ext cx="3193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Push left node to Stack if any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C0432B-0976-AA47-9433-75D2BE2B77AE}"/>
              </a:ext>
            </a:extLst>
          </p:cNvPr>
          <p:cNvSpPr txBox="1"/>
          <p:nvPr/>
        </p:nvSpPr>
        <p:spPr>
          <a:xfrm>
            <a:off x="689417" y="3936379"/>
            <a:ext cx="32632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Add middle node to result list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6CC320D-3E40-654C-8B02-3A865369469F}"/>
              </a:ext>
            </a:extLst>
          </p:cNvPr>
          <p:cNvSpPr txBox="1"/>
          <p:nvPr/>
        </p:nvSpPr>
        <p:spPr>
          <a:xfrm>
            <a:off x="175330" y="2809047"/>
            <a:ext cx="2720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While stack not empty {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03341A-5837-AB4B-A14D-3AA5ECD6DF72}"/>
              </a:ext>
            </a:extLst>
          </p:cNvPr>
          <p:cNvSpPr txBox="1"/>
          <p:nvPr/>
        </p:nvSpPr>
        <p:spPr>
          <a:xfrm>
            <a:off x="175330" y="5676786"/>
            <a:ext cx="2728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AF8D16-F8A7-F74E-8AC7-9F9D6A9F6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7260" y="2003602"/>
            <a:ext cx="4694376" cy="442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53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7AA1441-D45E-F344-93B5-F630C75FD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Traversal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15D7AF7-E554-E244-844C-5CCF12981AEB}"/>
              </a:ext>
            </a:extLst>
          </p:cNvPr>
          <p:cNvGrpSpPr/>
          <p:nvPr/>
        </p:nvGrpSpPr>
        <p:grpSpPr>
          <a:xfrm>
            <a:off x="4651894" y="3429000"/>
            <a:ext cx="4183971" cy="2020104"/>
            <a:chOff x="4651894" y="3429000"/>
            <a:chExt cx="4183971" cy="202010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177B9E8-B76D-5D41-9868-1C5AB2E12E8E}"/>
                </a:ext>
              </a:extLst>
            </p:cNvPr>
            <p:cNvSpPr/>
            <p:nvPr/>
          </p:nvSpPr>
          <p:spPr>
            <a:xfrm>
              <a:off x="6615612" y="342900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22BB68-EFEE-FD43-9763-8E0F0FB01B9D}"/>
                </a:ext>
              </a:extLst>
            </p:cNvPr>
            <p:cNvSpPr/>
            <p:nvPr/>
          </p:nvSpPr>
          <p:spPr>
            <a:xfrm>
              <a:off x="5611639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4C84F91-98B0-3B41-9045-B60499BB3EC1}"/>
                </a:ext>
              </a:extLst>
            </p:cNvPr>
            <p:cNvCxnSpPr>
              <a:cxnSpLocks/>
              <a:stCxn id="16" idx="1"/>
              <a:endCxn id="17" idx="0"/>
            </p:cNvCxnSpPr>
            <p:nvPr/>
          </p:nvCxnSpPr>
          <p:spPr>
            <a:xfrm flipH="1">
              <a:off x="5907474" y="3720353"/>
              <a:ext cx="70813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3E5462F-BB8D-2144-B4C4-8B651817F9C6}"/>
                </a:ext>
              </a:extLst>
            </p:cNvPr>
            <p:cNvSpPr/>
            <p:nvPr/>
          </p:nvSpPr>
          <p:spPr>
            <a:xfrm>
              <a:off x="8244195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B9CE50D-6F65-904D-823F-282F23C962E5}"/>
                </a:ext>
              </a:extLst>
            </p:cNvPr>
            <p:cNvCxnSpPr>
              <a:cxnSpLocks/>
              <a:stCxn id="16" idx="3"/>
              <a:endCxn id="19" idx="0"/>
            </p:cNvCxnSpPr>
            <p:nvPr/>
          </p:nvCxnSpPr>
          <p:spPr>
            <a:xfrm>
              <a:off x="7207282" y="3720353"/>
              <a:ext cx="133274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0D376F3-F969-4741-8C66-F43441E621DD}"/>
                </a:ext>
              </a:extLst>
            </p:cNvPr>
            <p:cNvSpPr/>
            <p:nvPr/>
          </p:nvSpPr>
          <p:spPr>
            <a:xfrm>
              <a:off x="7577821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A1B1214-FF93-B74E-B734-C485F4283C92}"/>
                </a:ext>
              </a:extLst>
            </p:cNvPr>
            <p:cNvCxnSpPr>
              <a:cxnSpLocks/>
              <a:stCxn id="19" idx="1"/>
              <a:endCxn id="21" idx="0"/>
            </p:cNvCxnSpPr>
            <p:nvPr/>
          </p:nvCxnSpPr>
          <p:spPr>
            <a:xfrm flipH="1">
              <a:off x="7873656" y="4444558"/>
              <a:ext cx="370539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BC09291-8CCE-7442-8A41-621D1502EB8B}"/>
                </a:ext>
              </a:extLst>
            </p:cNvPr>
            <p:cNvSpPr/>
            <p:nvPr/>
          </p:nvSpPr>
          <p:spPr>
            <a:xfrm>
              <a:off x="4651894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39CFA96-DE74-6944-915E-048E7407801D}"/>
                </a:ext>
              </a:extLst>
            </p:cNvPr>
            <p:cNvCxnSpPr>
              <a:cxnSpLocks/>
              <a:stCxn id="17" idx="1"/>
              <a:endCxn id="23" idx="0"/>
            </p:cNvCxnSpPr>
            <p:nvPr/>
          </p:nvCxnSpPr>
          <p:spPr>
            <a:xfrm flipH="1">
              <a:off x="4947729" y="4444558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ECB917-E0BA-5B46-93FB-E54A5C21840C}"/>
                </a:ext>
              </a:extLst>
            </p:cNvPr>
            <p:cNvSpPr/>
            <p:nvPr/>
          </p:nvSpPr>
          <p:spPr>
            <a:xfrm>
              <a:off x="6456998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D131735-02EF-B54A-8B34-986BAC8F08BE}"/>
                </a:ext>
              </a:extLst>
            </p:cNvPr>
            <p:cNvCxnSpPr>
              <a:cxnSpLocks/>
              <a:stCxn id="17" idx="3"/>
              <a:endCxn id="25" idx="0"/>
            </p:cNvCxnSpPr>
            <p:nvPr/>
          </p:nvCxnSpPr>
          <p:spPr>
            <a:xfrm>
              <a:off x="6203309" y="4444558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DF56804-0F97-0641-B933-177B99C7BD73}"/>
              </a:ext>
            </a:extLst>
          </p:cNvPr>
          <p:cNvGrpSpPr/>
          <p:nvPr/>
        </p:nvGrpSpPr>
        <p:grpSpPr>
          <a:xfrm>
            <a:off x="792381" y="4276636"/>
            <a:ext cx="2396774" cy="1295899"/>
            <a:chOff x="792381" y="4276636"/>
            <a:chExt cx="2396774" cy="129589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BAF16DD-4C11-8C4E-9B42-141B37A6B950}"/>
                </a:ext>
              </a:extLst>
            </p:cNvPr>
            <p:cNvSpPr/>
            <p:nvPr/>
          </p:nvSpPr>
          <p:spPr>
            <a:xfrm>
              <a:off x="1752126" y="42766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2AF9A89-6F67-444C-8B1F-4B887DF906D7}"/>
                </a:ext>
              </a:extLst>
            </p:cNvPr>
            <p:cNvSpPr/>
            <p:nvPr/>
          </p:nvSpPr>
          <p:spPr>
            <a:xfrm>
              <a:off x="792381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3A125A3-6D9D-504A-90E3-4579C40D6CCA}"/>
                </a:ext>
              </a:extLst>
            </p:cNvPr>
            <p:cNvCxnSpPr>
              <a:cxnSpLocks/>
              <a:stCxn id="27" idx="1"/>
              <a:endCxn id="28" idx="0"/>
            </p:cNvCxnSpPr>
            <p:nvPr/>
          </p:nvCxnSpPr>
          <p:spPr>
            <a:xfrm flipH="1">
              <a:off x="1088216" y="4567989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6D1042F-C137-8F4E-9013-15BFA50A738C}"/>
                </a:ext>
              </a:extLst>
            </p:cNvPr>
            <p:cNvSpPr/>
            <p:nvPr/>
          </p:nvSpPr>
          <p:spPr>
            <a:xfrm>
              <a:off x="2597485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3C2CB33-8588-CA4D-8445-8C8C1D8418A0}"/>
                </a:ext>
              </a:extLst>
            </p:cNvPr>
            <p:cNvCxnSpPr>
              <a:cxnSpLocks/>
              <a:stCxn id="27" idx="3"/>
              <a:endCxn id="30" idx="0"/>
            </p:cNvCxnSpPr>
            <p:nvPr/>
          </p:nvCxnSpPr>
          <p:spPr>
            <a:xfrm>
              <a:off x="2343796" y="4567989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06140F6-5D7F-214D-A6EE-61C7D7269EAA}"/>
              </a:ext>
            </a:extLst>
          </p:cNvPr>
          <p:cNvSpPr txBox="1"/>
          <p:nvPr/>
        </p:nvSpPr>
        <p:spPr>
          <a:xfrm>
            <a:off x="1164548" y="2765241"/>
            <a:ext cx="3681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In-order: left, root, right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9E351B-48A5-8641-85D1-F5C6624C80D2}"/>
              </a:ext>
            </a:extLst>
          </p:cNvPr>
          <p:cNvSpPr txBox="1"/>
          <p:nvPr/>
        </p:nvSpPr>
        <p:spPr>
          <a:xfrm>
            <a:off x="1351678" y="5963269"/>
            <a:ext cx="1075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2, 1, 7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9CBDB29-B1F1-F944-9BCA-BD314395F441}"/>
              </a:ext>
            </a:extLst>
          </p:cNvPr>
          <p:cNvSpPr txBox="1"/>
          <p:nvPr/>
        </p:nvSpPr>
        <p:spPr>
          <a:xfrm>
            <a:off x="4705596" y="5919161"/>
            <a:ext cx="2138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2, 1, 7, 3, 8, 5</a:t>
            </a:r>
          </a:p>
        </p:txBody>
      </p:sp>
    </p:spTree>
    <p:extLst>
      <p:ext uri="{BB962C8B-B14F-4D97-AF65-F5344CB8AC3E}">
        <p14:creationId xmlns:p14="http://schemas.microsoft.com/office/powerpoint/2010/main" val="3440483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59F651-22F8-4D46-87A9-5BE1ABE9AD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7587" y="1530537"/>
            <a:ext cx="8196210" cy="4015497"/>
          </a:xfrm>
        </p:spPr>
        <p:txBody>
          <a:bodyPr/>
          <a:lstStyle/>
          <a:p>
            <a:r>
              <a:rPr lang="en-US" b="0" dirty="0"/>
              <a:t>A Binary Search Tree (BST) is a tree in which all the nodes follow the below-mentioned properties:</a:t>
            </a:r>
          </a:p>
          <a:p>
            <a:endParaRPr lang="en-US" b="0" dirty="0"/>
          </a:p>
          <a:p>
            <a:pPr lvl="1"/>
            <a:r>
              <a:rPr lang="en-US" b="0" dirty="0"/>
              <a:t>The left sub-tree of a node has a key less than or equal to its parent node's key.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The right sub-tree of a node has a key greater than to its parent node's key.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EEEE48-1485-EB4A-8F76-1C5E04FEA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Search Tree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2791B-7C24-2D4A-8A10-A0DC19F5E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6565" y="4552446"/>
            <a:ext cx="2384611" cy="198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4650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5409" y="1603877"/>
            <a:ext cx="8196210" cy="40154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What’s the </a:t>
            </a:r>
            <a:r>
              <a:rPr lang="en-US" dirty="0" err="1"/>
              <a:t>inorder</a:t>
            </a:r>
            <a:r>
              <a:rPr lang="en-US" dirty="0"/>
              <a:t> traversal of this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367371" y="23030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2898836" y="312031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194671" y="2594442"/>
            <a:ext cx="1172700" cy="525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523881" y="303242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959041" y="2594442"/>
            <a:ext cx="860675" cy="437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6366617" y="37248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6115551" y="3323774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2011331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695063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2942449" y="525412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447679" y="528613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307166" y="3411672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490506" y="3411672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286733" y="4384489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238284" y="4384489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9E389D6-5539-EF42-AABD-F1D85698F2E7}"/>
              </a:ext>
            </a:extLst>
          </p:cNvPr>
          <p:cNvSpPr/>
          <p:nvPr/>
        </p:nvSpPr>
        <p:spPr>
          <a:xfrm>
            <a:off x="4684487" y="378743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8F69986-EDDD-7448-959C-85973CCFD868}"/>
              </a:ext>
            </a:extLst>
          </p:cNvPr>
          <p:cNvCxnSpPr>
            <a:cxnSpLocks/>
            <a:stCxn id="28" idx="1"/>
            <a:endCxn id="23" idx="0"/>
          </p:cNvCxnSpPr>
          <p:nvPr/>
        </p:nvCxnSpPr>
        <p:spPr>
          <a:xfrm flipH="1">
            <a:off x="4980322" y="3323774"/>
            <a:ext cx="543559" cy="4636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367AAAB-3A57-4542-91C5-7A6148A30343}"/>
              </a:ext>
            </a:extLst>
          </p:cNvPr>
          <p:cNvSpPr txBox="1"/>
          <p:nvPr/>
        </p:nvSpPr>
        <p:spPr>
          <a:xfrm>
            <a:off x="1174376" y="6149788"/>
            <a:ext cx="40623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In: 1, 3, 4, 7, 6, 8, 2, 10, 14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5010B96-556E-6A4E-8C7E-0C10FF14A936}"/>
              </a:ext>
            </a:extLst>
          </p:cNvPr>
          <p:cNvSpPr txBox="1"/>
          <p:nvPr/>
        </p:nvSpPr>
        <p:spPr>
          <a:xfrm>
            <a:off x="1177872" y="6149788"/>
            <a:ext cx="40623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In: 1, 3, 4, </a:t>
            </a:r>
            <a:r>
              <a:rPr lang="en-US" sz="2800" b="1" dirty="0">
                <a:solidFill>
                  <a:srgbClr val="FF0000"/>
                </a:solidFill>
              </a:rPr>
              <a:t>6</a:t>
            </a:r>
            <a:r>
              <a:rPr lang="en-US" sz="2800" b="1" dirty="0"/>
              <a:t>, </a:t>
            </a:r>
            <a:r>
              <a:rPr lang="en-US" sz="2800" b="1" dirty="0">
                <a:solidFill>
                  <a:srgbClr val="FF0000"/>
                </a:solidFill>
              </a:rPr>
              <a:t>7</a:t>
            </a:r>
            <a:r>
              <a:rPr lang="en-US" sz="2800" b="1" dirty="0"/>
              <a:t>, 8, 2, 10, 14</a:t>
            </a:r>
          </a:p>
        </p:txBody>
      </p:sp>
    </p:spTree>
    <p:extLst>
      <p:ext uri="{BB962C8B-B14F-4D97-AF65-F5344CB8AC3E}">
        <p14:creationId xmlns:p14="http://schemas.microsoft.com/office/powerpoint/2010/main" val="362793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3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it up!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281987" y="371511"/>
            <a:ext cx="4386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>
                <a:solidFill>
                  <a:srgbClr val="00B050"/>
                </a:solidFill>
                <a:highlight>
                  <a:srgbClr val="FFFF00"/>
                </a:highlight>
              </a:rPr>
              <a:t>inorder</a:t>
            </a:r>
            <a:r>
              <a:rPr lang="en-US" sz="3200" b="1" dirty="0">
                <a:solidFill>
                  <a:srgbClr val="00B050"/>
                </a:solidFill>
              </a:rPr>
              <a:t>: Left, Root, Right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D1B26-B24C-BB47-BE7F-EE37CF64CABF}"/>
              </a:ext>
            </a:extLst>
          </p:cNvPr>
          <p:cNvSpPr txBox="1"/>
          <p:nvPr/>
        </p:nvSpPr>
        <p:spPr>
          <a:xfrm>
            <a:off x="917815" y="1909079"/>
            <a:ext cx="194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Recursion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FC9FAC-A9FC-2A45-8FF3-EA7D6D543EE3}"/>
              </a:ext>
            </a:extLst>
          </p:cNvPr>
          <p:cNvSpPr txBox="1"/>
          <p:nvPr/>
        </p:nvSpPr>
        <p:spPr>
          <a:xfrm>
            <a:off x="1277483" y="3429000"/>
            <a:ext cx="1953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Subproblem?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19EF75-EC9F-2F48-BD2A-FDC78EE4CF42}"/>
              </a:ext>
            </a:extLst>
          </p:cNvPr>
          <p:cNvSpPr txBox="1"/>
          <p:nvPr/>
        </p:nvSpPr>
        <p:spPr>
          <a:xfrm>
            <a:off x="1073359" y="5133586"/>
            <a:ext cx="2807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Stopping condition?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BE1106-4306-314B-8862-628F220D4729}"/>
              </a:ext>
            </a:extLst>
          </p:cNvPr>
          <p:cNvSpPr txBox="1"/>
          <p:nvPr/>
        </p:nvSpPr>
        <p:spPr>
          <a:xfrm>
            <a:off x="4301246" y="2967334"/>
            <a:ext cx="336002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Inorder(left subtree)</a:t>
            </a:r>
          </a:p>
          <a:p>
            <a:r>
              <a:rPr lang="en-US" sz="2800" dirty="0">
                <a:solidFill>
                  <a:srgbClr val="0070C0"/>
                </a:solidFill>
              </a:rPr>
              <a:t>Middle node value</a:t>
            </a:r>
          </a:p>
          <a:p>
            <a:r>
              <a:rPr lang="en-US" sz="2800" dirty="0">
                <a:solidFill>
                  <a:srgbClr val="0070C0"/>
                </a:solidFill>
              </a:rPr>
              <a:t>Inorder(right subtree)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4373C-34E1-8B4E-9605-E2B90763D53E}"/>
              </a:ext>
            </a:extLst>
          </p:cNvPr>
          <p:cNvSpPr/>
          <p:nvPr/>
        </p:nvSpPr>
        <p:spPr>
          <a:xfrm>
            <a:off x="4572000" y="5102808"/>
            <a:ext cx="20377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Node == null</a:t>
            </a:r>
          </a:p>
        </p:txBody>
      </p:sp>
    </p:spTree>
    <p:extLst>
      <p:ext uri="{BB962C8B-B14F-4D97-AF65-F5344CB8AC3E}">
        <p14:creationId xmlns:p14="http://schemas.microsoft.com/office/powerpoint/2010/main" val="25529699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err="1">
                <a:solidFill>
                  <a:srgbClr val="00B050"/>
                </a:solidFill>
                <a:highlight>
                  <a:srgbClr val="FFFF00"/>
                </a:highlight>
              </a:rPr>
              <a:t>inorder</a:t>
            </a:r>
            <a:r>
              <a:rPr lang="en-US" sz="2800" dirty="0">
                <a:solidFill>
                  <a:srgbClr val="00B050"/>
                </a:solidFill>
              </a:rPr>
              <a:t>: Left, Root, Right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281987" y="371511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D1B26-B24C-BB47-BE7F-EE37CF64CABF}"/>
              </a:ext>
            </a:extLst>
          </p:cNvPr>
          <p:cNvSpPr txBox="1"/>
          <p:nvPr/>
        </p:nvSpPr>
        <p:spPr>
          <a:xfrm>
            <a:off x="6422144" y="880651"/>
            <a:ext cx="194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Recursion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C705B-59BD-7742-89D6-9502F55F7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00" y="1862549"/>
            <a:ext cx="8051800" cy="4114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6810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7AA1441-D45E-F344-93B5-F630C75FD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Traversal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15D7AF7-E554-E244-844C-5CCF12981AEB}"/>
              </a:ext>
            </a:extLst>
          </p:cNvPr>
          <p:cNvGrpSpPr/>
          <p:nvPr/>
        </p:nvGrpSpPr>
        <p:grpSpPr>
          <a:xfrm>
            <a:off x="4651894" y="3429000"/>
            <a:ext cx="4183971" cy="2020104"/>
            <a:chOff x="4651894" y="3429000"/>
            <a:chExt cx="4183971" cy="202010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177B9E8-B76D-5D41-9868-1C5AB2E12E8E}"/>
                </a:ext>
              </a:extLst>
            </p:cNvPr>
            <p:cNvSpPr/>
            <p:nvPr/>
          </p:nvSpPr>
          <p:spPr>
            <a:xfrm>
              <a:off x="6615612" y="342900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22BB68-EFEE-FD43-9763-8E0F0FB01B9D}"/>
                </a:ext>
              </a:extLst>
            </p:cNvPr>
            <p:cNvSpPr/>
            <p:nvPr/>
          </p:nvSpPr>
          <p:spPr>
            <a:xfrm>
              <a:off x="5611639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4C84F91-98B0-3B41-9045-B60499BB3EC1}"/>
                </a:ext>
              </a:extLst>
            </p:cNvPr>
            <p:cNvCxnSpPr>
              <a:cxnSpLocks/>
              <a:stCxn id="16" idx="1"/>
              <a:endCxn id="17" idx="0"/>
            </p:cNvCxnSpPr>
            <p:nvPr/>
          </p:nvCxnSpPr>
          <p:spPr>
            <a:xfrm flipH="1">
              <a:off x="5907474" y="3720353"/>
              <a:ext cx="70813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3E5462F-BB8D-2144-B4C4-8B651817F9C6}"/>
                </a:ext>
              </a:extLst>
            </p:cNvPr>
            <p:cNvSpPr/>
            <p:nvPr/>
          </p:nvSpPr>
          <p:spPr>
            <a:xfrm>
              <a:off x="8244195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B9CE50D-6F65-904D-823F-282F23C962E5}"/>
                </a:ext>
              </a:extLst>
            </p:cNvPr>
            <p:cNvCxnSpPr>
              <a:cxnSpLocks/>
              <a:stCxn id="16" idx="3"/>
              <a:endCxn id="19" idx="0"/>
            </p:cNvCxnSpPr>
            <p:nvPr/>
          </p:nvCxnSpPr>
          <p:spPr>
            <a:xfrm>
              <a:off x="7207282" y="3720353"/>
              <a:ext cx="133274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0D376F3-F969-4741-8C66-F43441E621DD}"/>
                </a:ext>
              </a:extLst>
            </p:cNvPr>
            <p:cNvSpPr/>
            <p:nvPr/>
          </p:nvSpPr>
          <p:spPr>
            <a:xfrm>
              <a:off x="7577821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A1B1214-FF93-B74E-B734-C485F4283C92}"/>
                </a:ext>
              </a:extLst>
            </p:cNvPr>
            <p:cNvCxnSpPr>
              <a:cxnSpLocks/>
              <a:stCxn id="19" idx="1"/>
              <a:endCxn id="21" idx="0"/>
            </p:cNvCxnSpPr>
            <p:nvPr/>
          </p:nvCxnSpPr>
          <p:spPr>
            <a:xfrm flipH="1">
              <a:off x="7873656" y="4444558"/>
              <a:ext cx="370539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BC09291-8CCE-7442-8A41-621D1502EB8B}"/>
                </a:ext>
              </a:extLst>
            </p:cNvPr>
            <p:cNvSpPr/>
            <p:nvPr/>
          </p:nvSpPr>
          <p:spPr>
            <a:xfrm>
              <a:off x="4651894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39CFA96-DE74-6944-915E-048E7407801D}"/>
                </a:ext>
              </a:extLst>
            </p:cNvPr>
            <p:cNvCxnSpPr>
              <a:cxnSpLocks/>
              <a:stCxn id="17" idx="1"/>
              <a:endCxn id="23" idx="0"/>
            </p:cNvCxnSpPr>
            <p:nvPr/>
          </p:nvCxnSpPr>
          <p:spPr>
            <a:xfrm flipH="1">
              <a:off x="4947729" y="4444558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ECB917-E0BA-5B46-93FB-E54A5C21840C}"/>
                </a:ext>
              </a:extLst>
            </p:cNvPr>
            <p:cNvSpPr/>
            <p:nvPr/>
          </p:nvSpPr>
          <p:spPr>
            <a:xfrm>
              <a:off x="6456998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D131735-02EF-B54A-8B34-986BAC8F08BE}"/>
                </a:ext>
              </a:extLst>
            </p:cNvPr>
            <p:cNvCxnSpPr>
              <a:cxnSpLocks/>
              <a:stCxn id="17" idx="3"/>
              <a:endCxn id="25" idx="0"/>
            </p:cNvCxnSpPr>
            <p:nvPr/>
          </p:nvCxnSpPr>
          <p:spPr>
            <a:xfrm>
              <a:off x="6203309" y="4444558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DF56804-0F97-0641-B933-177B99C7BD73}"/>
              </a:ext>
            </a:extLst>
          </p:cNvPr>
          <p:cNvGrpSpPr/>
          <p:nvPr/>
        </p:nvGrpSpPr>
        <p:grpSpPr>
          <a:xfrm>
            <a:off x="792381" y="4276636"/>
            <a:ext cx="2396774" cy="1295899"/>
            <a:chOff x="792381" y="4276636"/>
            <a:chExt cx="2396774" cy="129589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BAF16DD-4C11-8C4E-9B42-141B37A6B950}"/>
                </a:ext>
              </a:extLst>
            </p:cNvPr>
            <p:cNvSpPr/>
            <p:nvPr/>
          </p:nvSpPr>
          <p:spPr>
            <a:xfrm>
              <a:off x="1752126" y="42766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2AF9A89-6F67-444C-8B1F-4B887DF906D7}"/>
                </a:ext>
              </a:extLst>
            </p:cNvPr>
            <p:cNvSpPr/>
            <p:nvPr/>
          </p:nvSpPr>
          <p:spPr>
            <a:xfrm>
              <a:off x="792381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3A125A3-6D9D-504A-90E3-4579C40D6CCA}"/>
                </a:ext>
              </a:extLst>
            </p:cNvPr>
            <p:cNvCxnSpPr>
              <a:cxnSpLocks/>
              <a:stCxn id="27" idx="1"/>
              <a:endCxn id="28" idx="0"/>
            </p:cNvCxnSpPr>
            <p:nvPr/>
          </p:nvCxnSpPr>
          <p:spPr>
            <a:xfrm flipH="1">
              <a:off x="1088216" y="4567989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6D1042F-C137-8F4E-9013-15BFA50A738C}"/>
                </a:ext>
              </a:extLst>
            </p:cNvPr>
            <p:cNvSpPr/>
            <p:nvPr/>
          </p:nvSpPr>
          <p:spPr>
            <a:xfrm>
              <a:off x="2597485" y="4989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3C2CB33-8588-CA4D-8445-8C8C1D8418A0}"/>
                </a:ext>
              </a:extLst>
            </p:cNvPr>
            <p:cNvCxnSpPr>
              <a:cxnSpLocks/>
              <a:stCxn id="27" idx="3"/>
              <a:endCxn id="30" idx="0"/>
            </p:cNvCxnSpPr>
            <p:nvPr/>
          </p:nvCxnSpPr>
          <p:spPr>
            <a:xfrm>
              <a:off x="2343796" y="4567989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06140F6-5D7F-214D-A6EE-61C7D7269EAA}"/>
              </a:ext>
            </a:extLst>
          </p:cNvPr>
          <p:cNvSpPr txBox="1"/>
          <p:nvPr/>
        </p:nvSpPr>
        <p:spPr>
          <a:xfrm>
            <a:off x="1164548" y="2765241"/>
            <a:ext cx="4016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Post-order: left, right, root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9E351B-48A5-8641-85D1-F5C6624C80D2}"/>
              </a:ext>
            </a:extLst>
          </p:cNvPr>
          <p:cNvSpPr txBox="1"/>
          <p:nvPr/>
        </p:nvSpPr>
        <p:spPr>
          <a:xfrm>
            <a:off x="1351678" y="5963269"/>
            <a:ext cx="1075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2, 7, 1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9CBDB29-B1F1-F944-9BCA-BD314395F441}"/>
              </a:ext>
            </a:extLst>
          </p:cNvPr>
          <p:cNvSpPr txBox="1"/>
          <p:nvPr/>
        </p:nvSpPr>
        <p:spPr>
          <a:xfrm>
            <a:off x="4705596" y="5919161"/>
            <a:ext cx="2138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2, 7, 1, 8, 5, 3</a:t>
            </a:r>
          </a:p>
        </p:txBody>
      </p:sp>
    </p:spTree>
    <p:extLst>
      <p:ext uri="{BB962C8B-B14F-4D97-AF65-F5344CB8AC3E}">
        <p14:creationId xmlns:p14="http://schemas.microsoft.com/office/powerpoint/2010/main" val="344316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5409" y="1603877"/>
            <a:ext cx="8196210" cy="40154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What’s the postorder traversal of this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367371" y="23030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2898836" y="312031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194671" y="2594442"/>
            <a:ext cx="1172700" cy="525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523881" y="303242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959041" y="2594442"/>
            <a:ext cx="860675" cy="437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6366617" y="372489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6115551" y="3323774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2011331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695063" y="409313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2942449" y="525412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447679" y="528613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307166" y="3411672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490506" y="3411672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286733" y="4384489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238284" y="4384489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9E389D6-5539-EF42-AABD-F1D85698F2E7}"/>
              </a:ext>
            </a:extLst>
          </p:cNvPr>
          <p:cNvSpPr/>
          <p:nvPr/>
        </p:nvSpPr>
        <p:spPr>
          <a:xfrm>
            <a:off x="4684487" y="378743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8F69986-EDDD-7448-959C-85973CCFD868}"/>
              </a:ext>
            </a:extLst>
          </p:cNvPr>
          <p:cNvCxnSpPr>
            <a:cxnSpLocks/>
            <a:stCxn id="28" idx="1"/>
            <a:endCxn id="23" idx="0"/>
          </p:cNvCxnSpPr>
          <p:nvPr/>
        </p:nvCxnSpPr>
        <p:spPr>
          <a:xfrm flipH="1">
            <a:off x="4980322" y="3323774"/>
            <a:ext cx="543559" cy="4636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4635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it up!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3880859" y="320960"/>
            <a:ext cx="4804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</a:rPr>
              <a:t>postorder</a:t>
            </a:r>
            <a:r>
              <a:rPr lang="en-US" sz="3200" b="1" dirty="0">
                <a:solidFill>
                  <a:srgbClr val="00B050"/>
                </a:solidFill>
              </a:rPr>
              <a:t>: Left, Right, Root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D1B26-B24C-BB47-BE7F-EE37CF64CABF}"/>
              </a:ext>
            </a:extLst>
          </p:cNvPr>
          <p:cNvSpPr txBox="1"/>
          <p:nvPr/>
        </p:nvSpPr>
        <p:spPr>
          <a:xfrm>
            <a:off x="917815" y="1909079"/>
            <a:ext cx="194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Recursion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FC9FAC-A9FC-2A45-8FF3-EA7D6D543EE3}"/>
              </a:ext>
            </a:extLst>
          </p:cNvPr>
          <p:cNvSpPr txBox="1"/>
          <p:nvPr/>
        </p:nvSpPr>
        <p:spPr>
          <a:xfrm>
            <a:off x="1277483" y="3429000"/>
            <a:ext cx="1953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Subproblem?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19EF75-EC9F-2F48-BD2A-FDC78EE4CF42}"/>
              </a:ext>
            </a:extLst>
          </p:cNvPr>
          <p:cNvSpPr txBox="1"/>
          <p:nvPr/>
        </p:nvSpPr>
        <p:spPr>
          <a:xfrm>
            <a:off x="1073359" y="5133586"/>
            <a:ext cx="2807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Stopping condition?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BE1106-4306-314B-8862-628F220D4729}"/>
              </a:ext>
            </a:extLst>
          </p:cNvPr>
          <p:cNvSpPr txBox="1"/>
          <p:nvPr/>
        </p:nvSpPr>
        <p:spPr>
          <a:xfrm>
            <a:off x="4301246" y="2967334"/>
            <a:ext cx="336002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Inorder(left subtree)</a:t>
            </a:r>
          </a:p>
          <a:p>
            <a:r>
              <a:rPr lang="en-US" sz="2800" dirty="0">
                <a:solidFill>
                  <a:srgbClr val="0070C0"/>
                </a:solidFill>
              </a:rPr>
              <a:t>Inorder(right subtree)</a:t>
            </a:r>
          </a:p>
          <a:p>
            <a:r>
              <a:rPr lang="en-US" sz="2800" dirty="0">
                <a:solidFill>
                  <a:srgbClr val="0070C0"/>
                </a:solidFill>
              </a:rPr>
              <a:t>Middle node value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4373C-34E1-8B4E-9605-E2B90763D53E}"/>
              </a:ext>
            </a:extLst>
          </p:cNvPr>
          <p:cNvSpPr/>
          <p:nvPr/>
        </p:nvSpPr>
        <p:spPr>
          <a:xfrm>
            <a:off x="4572000" y="5102808"/>
            <a:ext cx="20377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Node == null</a:t>
            </a:r>
          </a:p>
        </p:txBody>
      </p:sp>
    </p:spTree>
    <p:extLst>
      <p:ext uri="{BB962C8B-B14F-4D97-AF65-F5344CB8AC3E}">
        <p14:creationId xmlns:p14="http://schemas.microsoft.com/office/powerpoint/2010/main" val="25619662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00B050"/>
                </a:solidFill>
                <a:highlight>
                  <a:srgbClr val="FFFF00"/>
                </a:highlight>
              </a:rPr>
              <a:t>postorder</a:t>
            </a:r>
            <a:r>
              <a:rPr lang="en-US" sz="2800" dirty="0">
                <a:solidFill>
                  <a:srgbClr val="00B050"/>
                </a:solidFill>
              </a:rPr>
              <a:t>: Root, Left, Right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281987" y="371511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D1B26-B24C-BB47-BE7F-EE37CF64CABF}"/>
              </a:ext>
            </a:extLst>
          </p:cNvPr>
          <p:cNvSpPr txBox="1"/>
          <p:nvPr/>
        </p:nvSpPr>
        <p:spPr>
          <a:xfrm>
            <a:off x="6422144" y="880651"/>
            <a:ext cx="194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Recursion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DC02DC-33C8-7E47-9794-C5F5346D5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" y="1872649"/>
            <a:ext cx="8216900" cy="4178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63173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with Trees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281987" y="371511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2BBB65-D0E1-A34D-A611-5EA6BE2C15C9}"/>
              </a:ext>
            </a:extLst>
          </p:cNvPr>
          <p:cNvSpPr/>
          <p:nvPr/>
        </p:nvSpPr>
        <p:spPr>
          <a:xfrm>
            <a:off x="4374352" y="143681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7F5422C-1127-7C48-A257-DEDA4E9C1857}"/>
              </a:ext>
            </a:extLst>
          </p:cNvPr>
          <p:cNvCxnSpPr>
            <a:cxnSpLocks/>
            <a:stCxn id="6" idx="1"/>
            <a:endCxn id="7" idx="0"/>
          </p:cNvCxnSpPr>
          <p:nvPr/>
        </p:nvCxnSpPr>
        <p:spPr>
          <a:xfrm flipH="1">
            <a:off x="2385232" y="1728164"/>
            <a:ext cx="1989120" cy="1392155"/>
          </a:xfrm>
          <a:prstGeom prst="straightConnector1">
            <a:avLst/>
          </a:prstGeom>
          <a:ln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3B9953-CA3B-2247-BBD5-D468C7F08DFF}"/>
              </a:ext>
            </a:extLst>
          </p:cNvPr>
          <p:cNvCxnSpPr>
            <a:cxnSpLocks/>
            <a:stCxn id="6" idx="3"/>
            <a:endCxn id="9" idx="0"/>
          </p:cNvCxnSpPr>
          <p:nvPr/>
        </p:nvCxnSpPr>
        <p:spPr>
          <a:xfrm>
            <a:off x="4966022" y="1728164"/>
            <a:ext cx="1837515" cy="1280665"/>
          </a:xfrm>
          <a:prstGeom prst="straightConnector1">
            <a:avLst/>
          </a:prstGeom>
          <a:ln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BD94C76-FB33-E740-9E67-E5750C2A20CD}"/>
              </a:ext>
            </a:extLst>
          </p:cNvPr>
          <p:cNvGrpSpPr/>
          <p:nvPr/>
        </p:nvGrpSpPr>
        <p:grpSpPr>
          <a:xfrm>
            <a:off x="1201892" y="3120319"/>
            <a:ext cx="3028018" cy="2748520"/>
            <a:chOff x="1201892" y="3120319"/>
            <a:chExt cx="3028018" cy="27485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CDC9E24-D24E-9248-A6A1-BC07FC9C3FDD}"/>
                </a:ext>
              </a:extLst>
            </p:cNvPr>
            <p:cNvSpPr/>
            <p:nvPr/>
          </p:nvSpPr>
          <p:spPr>
            <a:xfrm>
              <a:off x="2089397" y="312031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3A01D55-8D6A-6C4B-8E9B-572F00AAE663}"/>
                </a:ext>
              </a:extLst>
            </p:cNvPr>
            <p:cNvSpPr/>
            <p:nvPr/>
          </p:nvSpPr>
          <p:spPr>
            <a:xfrm>
              <a:off x="1201892" y="40931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6FCF246-376F-AA43-9FCD-6ACAF139B33A}"/>
                </a:ext>
              </a:extLst>
            </p:cNvPr>
            <p:cNvSpPr/>
            <p:nvPr/>
          </p:nvSpPr>
          <p:spPr>
            <a:xfrm>
              <a:off x="2885624" y="40931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ABD7762-0FF3-254D-B213-60085EF75F4C}"/>
                </a:ext>
              </a:extLst>
            </p:cNvPr>
            <p:cNvSpPr/>
            <p:nvPr/>
          </p:nvSpPr>
          <p:spPr>
            <a:xfrm>
              <a:off x="2133010" y="525412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8EE7E4A-8073-7C4E-8BDB-E6A5C105840E}"/>
                </a:ext>
              </a:extLst>
            </p:cNvPr>
            <p:cNvSpPr/>
            <p:nvPr/>
          </p:nvSpPr>
          <p:spPr>
            <a:xfrm>
              <a:off x="3638240" y="528613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193FFF5-67A3-8547-820A-549D18825D3D}"/>
                </a:ext>
              </a:extLst>
            </p:cNvPr>
            <p:cNvCxnSpPr>
              <a:cxnSpLocks/>
              <a:stCxn id="7" idx="1"/>
              <a:endCxn id="13" idx="0"/>
            </p:cNvCxnSpPr>
            <p:nvPr/>
          </p:nvCxnSpPr>
          <p:spPr>
            <a:xfrm flipH="1">
              <a:off x="1497727" y="3411672"/>
              <a:ext cx="591670" cy="68146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7FB2342-A233-5A45-9973-090D806F8FAB}"/>
                </a:ext>
              </a:extLst>
            </p:cNvPr>
            <p:cNvCxnSpPr>
              <a:cxnSpLocks/>
              <a:stCxn id="7" idx="3"/>
              <a:endCxn id="14" idx="0"/>
            </p:cNvCxnSpPr>
            <p:nvPr/>
          </p:nvCxnSpPr>
          <p:spPr>
            <a:xfrm>
              <a:off x="2681067" y="3411672"/>
              <a:ext cx="500392" cy="68146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694D7D0-161C-3945-A864-C77CC26CF785}"/>
                </a:ext>
              </a:extLst>
            </p:cNvPr>
            <p:cNvCxnSpPr>
              <a:cxnSpLocks/>
              <a:stCxn id="14" idx="3"/>
              <a:endCxn id="17" idx="0"/>
            </p:cNvCxnSpPr>
            <p:nvPr/>
          </p:nvCxnSpPr>
          <p:spPr>
            <a:xfrm>
              <a:off x="3477294" y="4384489"/>
              <a:ext cx="456781" cy="90164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997597A-F833-AF4E-A6E8-09D8AA14C7D5}"/>
                </a:ext>
              </a:extLst>
            </p:cNvPr>
            <p:cNvCxnSpPr>
              <a:cxnSpLocks/>
              <a:stCxn id="14" idx="1"/>
              <a:endCxn id="15" idx="0"/>
            </p:cNvCxnSpPr>
            <p:nvPr/>
          </p:nvCxnSpPr>
          <p:spPr>
            <a:xfrm flipH="1">
              <a:off x="2428845" y="4384489"/>
              <a:ext cx="456779" cy="86963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8F8FEA6-6C45-744C-8681-487EFC71973F}"/>
              </a:ext>
            </a:extLst>
          </p:cNvPr>
          <p:cNvGrpSpPr/>
          <p:nvPr/>
        </p:nvGrpSpPr>
        <p:grpSpPr>
          <a:xfrm>
            <a:off x="5666706" y="3008829"/>
            <a:ext cx="2275402" cy="1375660"/>
            <a:chOff x="5666706" y="3008829"/>
            <a:chExt cx="2275402" cy="13756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3B2639B-BD4E-E149-B25E-CFE7F0B7AF38}"/>
                </a:ext>
              </a:extLst>
            </p:cNvPr>
            <p:cNvSpPr/>
            <p:nvPr/>
          </p:nvSpPr>
          <p:spPr>
            <a:xfrm>
              <a:off x="6507702" y="3008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FEF9B5C-7EBF-604B-B83B-34BD97537EDD}"/>
                </a:ext>
              </a:extLst>
            </p:cNvPr>
            <p:cNvSpPr/>
            <p:nvPr/>
          </p:nvSpPr>
          <p:spPr>
            <a:xfrm>
              <a:off x="7350438" y="37013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E324D9E-2D94-2F4E-AC92-B9450F97F353}"/>
                </a:ext>
              </a:extLst>
            </p:cNvPr>
            <p:cNvCxnSpPr>
              <a:cxnSpLocks/>
              <a:stCxn id="9" idx="3"/>
              <a:endCxn id="11" idx="0"/>
            </p:cNvCxnSpPr>
            <p:nvPr/>
          </p:nvCxnSpPr>
          <p:spPr>
            <a:xfrm>
              <a:off x="7099372" y="3300182"/>
              <a:ext cx="546901" cy="4011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8EDFDBA-8DB1-694D-B46A-0BA710734B71}"/>
                </a:ext>
              </a:extLst>
            </p:cNvPr>
            <p:cNvSpPr/>
            <p:nvPr/>
          </p:nvSpPr>
          <p:spPr>
            <a:xfrm>
              <a:off x="5666706" y="380178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46FC7655-D4FA-C24E-AF72-68426B31AA52}"/>
                </a:ext>
              </a:extLst>
            </p:cNvPr>
            <p:cNvCxnSpPr>
              <a:cxnSpLocks/>
              <a:stCxn id="9" idx="1"/>
              <a:endCxn id="22" idx="0"/>
            </p:cNvCxnSpPr>
            <p:nvPr/>
          </p:nvCxnSpPr>
          <p:spPr>
            <a:xfrm flipH="1">
              <a:off x="5962541" y="3300182"/>
              <a:ext cx="545161" cy="50160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riangle 26">
            <a:extLst>
              <a:ext uri="{FF2B5EF4-FFF2-40B4-BE49-F238E27FC236}">
                <a16:creationId xmlns:a16="http://schemas.microsoft.com/office/drawing/2014/main" id="{D523319F-F044-AB4C-B9BB-E734C76D6812}"/>
              </a:ext>
            </a:extLst>
          </p:cNvPr>
          <p:cNvSpPr/>
          <p:nvPr/>
        </p:nvSpPr>
        <p:spPr>
          <a:xfrm>
            <a:off x="82979" y="3120319"/>
            <a:ext cx="4883043" cy="3188755"/>
          </a:xfrm>
          <a:prstGeom prst="triangle">
            <a:avLst>
              <a:gd name="adj" fmla="val 47200"/>
            </a:avLst>
          </a:prstGeom>
          <a:solidFill>
            <a:srgbClr val="FFC000">
              <a:alpha val="7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5C008289-BE4C-2845-9D44-B60132C2C645}"/>
              </a:ext>
            </a:extLst>
          </p:cNvPr>
          <p:cNvSpPr/>
          <p:nvPr/>
        </p:nvSpPr>
        <p:spPr>
          <a:xfrm>
            <a:off x="5026934" y="3008829"/>
            <a:ext cx="3587228" cy="1460164"/>
          </a:xfrm>
          <a:prstGeom prst="triangle">
            <a:avLst>
              <a:gd name="adj" fmla="val 49304"/>
            </a:avLst>
          </a:prstGeom>
          <a:solidFill>
            <a:srgbClr val="00B050">
              <a:alpha val="7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9CF5858-EB82-E64C-94F9-92FD96DF0ED6}"/>
              </a:ext>
            </a:extLst>
          </p:cNvPr>
          <p:cNvSpPr/>
          <p:nvPr/>
        </p:nvSpPr>
        <p:spPr>
          <a:xfrm>
            <a:off x="4374352" y="1384530"/>
            <a:ext cx="591670" cy="582707"/>
          </a:xfrm>
          <a:prstGeom prst="ellipse">
            <a:avLst/>
          </a:prstGeom>
          <a:solidFill>
            <a:srgbClr val="FF0000">
              <a:alpha val="7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27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7" grpId="0" animBg="1"/>
      <p:bldP spid="30" grpId="0" animBg="1"/>
      <p:bldP spid="31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BA1856-1AC9-214C-85D5-2D22ED2DAC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Height</a:t>
            </a:r>
            <a:r>
              <a:rPr lang="en-US" dirty="0"/>
              <a:t> of a tree: </a:t>
            </a:r>
          </a:p>
          <a:p>
            <a:pPr lvl="1"/>
            <a:r>
              <a:rPr lang="en-US" dirty="0"/>
              <a:t>Number of nodes</a:t>
            </a:r>
          </a:p>
          <a:p>
            <a:pPr lvl="1"/>
            <a:r>
              <a:rPr lang="en-US" dirty="0"/>
              <a:t>on the longest path</a:t>
            </a:r>
          </a:p>
          <a:p>
            <a:pPr lvl="1"/>
            <a:r>
              <a:rPr lang="en-US" dirty="0"/>
              <a:t>from root to leaf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E1A40D-B01F-0C4A-9D39-5D67C6A81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Definition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2F336B-88F7-8C48-AE39-F3A874F1F44E}"/>
              </a:ext>
            </a:extLst>
          </p:cNvPr>
          <p:cNvSpPr/>
          <p:nvPr/>
        </p:nvSpPr>
        <p:spPr>
          <a:xfrm>
            <a:off x="466164" y="420688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A2C7CCB-CF64-2947-AD4B-A6B224BD2830}"/>
              </a:ext>
            </a:extLst>
          </p:cNvPr>
          <p:cNvGrpSpPr/>
          <p:nvPr/>
        </p:nvGrpSpPr>
        <p:grpSpPr>
          <a:xfrm>
            <a:off x="1690865" y="3904521"/>
            <a:ext cx="1202416" cy="1306911"/>
            <a:chOff x="1690865" y="3904521"/>
            <a:chExt cx="1202416" cy="130691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CE8F80A-5965-C94E-B52D-14067AE67081}"/>
                </a:ext>
              </a:extLst>
            </p:cNvPr>
            <p:cNvSpPr/>
            <p:nvPr/>
          </p:nvSpPr>
          <p:spPr>
            <a:xfrm>
              <a:off x="2301611" y="3904521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2BABEC6-894C-FE42-918D-DF547841B8BF}"/>
                </a:ext>
              </a:extLst>
            </p:cNvPr>
            <p:cNvSpPr/>
            <p:nvPr/>
          </p:nvSpPr>
          <p:spPr>
            <a:xfrm>
              <a:off x="1690865" y="462872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3C3DE13-F663-804F-B25F-2F46303137ED}"/>
                </a:ext>
              </a:extLst>
            </p:cNvPr>
            <p:cNvCxnSpPr>
              <a:cxnSpLocks/>
              <a:stCxn id="5" idx="1"/>
              <a:endCxn id="6" idx="0"/>
            </p:cNvCxnSpPr>
            <p:nvPr/>
          </p:nvCxnSpPr>
          <p:spPr>
            <a:xfrm flipH="1">
              <a:off x="1986700" y="4195874"/>
              <a:ext cx="314911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55BDD72-3628-BB41-B3D9-26C3CEF45B72}"/>
              </a:ext>
            </a:extLst>
          </p:cNvPr>
          <p:cNvGrpSpPr/>
          <p:nvPr/>
        </p:nvGrpSpPr>
        <p:grpSpPr>
          <a:xfrm>
            <a:off x="3634821" y="3915533"/>
            <a:ext cx="1881356" cy="1295899"/>
            <a:chOff x="3634821" y="3915533"/>
            <a:chExt cx="1881356" cy="129589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EA0A768-AED7-8347-8250-9862F137C926}"/>
                </a:ext>
              </a:extLst>
            </p:cNvPr>
            <p:cNvSpPr/>
            <p:nvPr/>
          </p:nvSpPr>
          <p:spPr>
            <a:xfrm>
              <a:off x="4276165" y="391553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DB04B15-5F7E-314F-A94B-ECF47B7C6A26}"/>
                </a:ext>
              </a:extLst>
            </p:cNvPr>
            <p:cNvSpPr/>
            <p:nvPr/>
          </p:nvSpPr>
          <p:spPr>
            <a:xfrm>
              <a:off x="3634821" y="462872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6F2611E2-FE69-C042-8F16-2AE41B08AA23}"/>
                </a:ext>
              </a:extLst>
            </p:cNvPr>
            <p:cNvCxnSpPr>
              <a:cxnSpLocks/>
              <a:stCxn id="8" idx="1"/>
              <a:endCxn id="9" idx="0"/>
            </p:cNvCxnSpPr>
            <p:nvPr/>
          </p:nvCxnSpPr>
          <p:spPr>
            <a:xfrm flipH="1">
              <a:off x="3930656" y="4206886"/>
              <a:ext cx="345509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5DE0E0C-FC6F-1F43-A08E-1607188F8925}"/>
                </a:ext>
              </a:extLst>
            </p:cNvPr>
            <p:cNvSpPr/>
            <p:nvPr/>
          </p:nvSpPr>
          <p:spPr>
            <a:xfrm>
              <a:off x="4924507" y="462872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C7DC4D5-00D1-6E48-B3A6-2A33E47EDF08}"/>
                </a:ext>
              </a:extLst>
            </p:cNvPr>
            <p:cNvCxnSpPr>
              <a:cxnSpLocks/>
              <a:stCxn id="8" idx="3"/>
              <a:endCxn id="11" idx="0"/>
            </p:cNvCxnSpPr>
            <p:nvPr/>
          </p:nvCxnSpPr>
          <p:spPr>
            <a:xfrm>
              <a:off x="4867835" y="4206886"/>
              <a:ext cx="352507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6B5F2F7-0B7B-FF49-8939-4A110E0F8974}"/>
              </a:ext>
            </a:extLst>
          </p:cNvPr>
          <p:cNvGrpSpPr/>
          <p:nvPr/>
        </p:nvGrpSpPr>
        <p:grpSpPr>
          <a:xfrm>
            <a:off x="6164519" y="3332827"/>
            <a:ext cx="2669975" cy="2176634"/>
            <a:chOff x="6164519" y="3332827"/>
            <a:chExt cx="2669975" cy="217663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856708B-6AE4-D04A-AA69-AEC59E998B46}"/>
                </a:ext>
              </a:extLst>
            </p:cNvPr>
            <p:cNvSpPr/>
            <p:nvPr/>
          </p:nvSpPr>
          <p:spPr>
            <a:xfrm>
              <a:off x="6813235" y="333282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6EB2A9-E252-0142-80A9-131CDDD7CCCB}"/>
                </a:ext>
              </a:extLst>
            </p:cNvPr>
            <p:cNvSpPr/>
            <p:nvPr/>
          </p:nvSpPr>
          <p:spPr>
            <a:xfrm>
              <a:off x="6164519" y="41439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F7A0218-B017-F946-A101-5BC4B387B7CF}"/>
                </a:ext>
              </a:extLst>
            </p:cNvPr>
            <p:cNvCxnSpPr>
              <a:cxnSpLocks/>
              <a:stCxn id="13" idx="1"/>
              <a:endCxn id="14" idx="0"/>
            </p:cNvCxnSpPr>
            <p:nvPr/>
          </p:nvCxnSpPr>
          <p:spPr>
            <a:xfrm flipH="1">
              <a:off x="6460354" y="3624180"/>
              <a:ext cx="352881" cy="51980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767BEF2-A253-CF4A-BCA5-1DFD11CD3CCD}"/>
                </a:ext>
              </a:extLst>
            </p:cNvPr>
            <p:cNvSpPr/>
            <p:nvPr/>
          </p:nvSpPr>
          <p:spPr>
            <a:xfrm>
              <a:off x="7554515" y="41439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D0B25A6-08E8-8A44-AFDD-63862F153575}"/>
                </a:ext>
              </a:extLst>
            </p:cNvPr>
            <p:cNvCxnSpPr>
              <a:cxnSpLocks/>
              <a:stCxn id="13" idx="3"/>
              <a:endCxn id="16" idx="0"/>
            </p:cNvCxnSpPr>
            <p:nvPr/>
          </p:nvCxnSpPr>
          <p:spPr>
            <a:xfrm>
              <a:off x="7404905" y="3624180"/>
              <a:ext cx="445445" cy="51980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F401D77-9D08-0246-9298-C0CB8F1E7D84}"/>
                </a:ext>
              </a:extLst>
            </p:cNvPr>
            <p:cNvSpPr/>
            <p:nvPr/>
          </p:nvSpPr>
          <p:spPr>
            <a:xfrm>
              <a:off x="8242824" y="492675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AEBCD90-62A3-A94B-90AA-7D2CC6B8F839}"/>
                </a:ext>
              </a:extLst>
            </p:cNvPr>
            <p:cNvCxnSpPr>
              <a:cxnSpLocks/>
              <a:stCxn id="16" idx="3"/>
              <a:endCxn id="18" idx="0"/>
            </p:cNvCxnSpPr>
            <p:nvPr/>
          </p:nvCxnSpPr>
          <p:spPr>
            <a:xfrm>
              <a:off x="8146185" y="4435341"/>
              <a:ext cx="392474" cy="49141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D3D5989-6CA9-BF42-A40B-533D1E7121CE}"/>
              </a:ext>
            </a:extLst>
          </p:cNvPr>
          <p:cNvSpPr txBox="1"/>
          <p:nvPr/>
        </p:nvSpPr>
        <p:spPr>
          <a:xfrm>
            <a:off x="191426" y="6048871"/>
            <a:ext cx="11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117308-1FF9-EF4B-893E-D54359148D7C}"/>
              </a:ext>
            </a:extLst>
          </p:cNvPr>
          <p:cNvSpPr txBox="1"/>
          <p:nvPr/>
        </p:nvSpPr>
        <p:spPr>
          <a:xfrm>
            <a:off x="1690865" y="6043575"/>
            <a:ext cx="11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= 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8015B7-B942-314A-BDB6-F443665F008F}"/>
              </a:ext>
            </a:extLst>
          </p:cNvPr>
          <p:cNvSpPr txBox="1"/>
          <p:nvPr/>
        </p:nvSpPr>
        <p:spPr>
          <a:xfrm>
            <a:off x="4172650" y="6048871"/>
            <a:ext cx="11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=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DB4BA97-B3F7-E040-9411-13BFB690ADA7}"/>
              </a:ext>
            </a:extLst>
          </p:cNvPr>
          <p:cNvSpPr txBox="1"/>
          <p:nvPr/>
        </p:nvSpPr>
        <p:spPr>
          <a:xfrm>
            <a:off x="6756189" y="5386032"/>
            <a:ext cx="11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= 3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50899419-DE7F-C546-89D8-BF076241D704}"/>
              </a:ext>
            </a:extLst>
          </p:cNvPr>
          <p:cNvGrpSpPr/>
          <p:nvPr/>
        </p:nvGrpSpPr>
        <p:grpSpPr>
          <a:xfrm>
            <a:off x="5134796" y="243915"/>
            <a:ext cx="3503461" cy="2464058"/>
            <a:chOff x="5134796" y="243915"/>
            <a:chExt cx="3503461" cy="2464058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1C328D3-C49F-2A4A-A608-43B8778DF0C7}"/>
                </a:ext>
              </a:extLst>
            </p:cNvPr>
            <p:cNvSpPr/>
            <p:nvPr/>
          </p:nvSpPr>
          <p:spPr>
            <a:xfrm>
              <a:off x="5876076" y="24391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8A6C9CE-0DA2-2E47-8B86-A7962FDCFCAE}"/>
                </a:ext>
              </a:extLst>
            </p:cNvPr>
            <p:cNvSpPr/>
            <p:nvPr/>
          </p:nvSpPr>
          <p:spPr>
            <a:xfrm>
              <a:off x="5134796" y="782374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9398C4C-6774-E24F-816F-284AB9BD48FD}"/>
                </a:ext>
              </a:extLst>
            </p:cNvPr>
            <p:cNvCxnSpPr>
              <a:cxnSpLocks/>
              <a:stCxn id="35" idx="1"/>
              <a:endCxn id="36" idx="0"/>
            </p:cNvCxnSpPr>
            <p:nvPr/>
          </p:nvCxnSpPr>
          <p:spPr>
            <a:xfrm flipH="1">
              <a:off x="5430631" y="535268"/>
              <a:ext cx="445445" cy="24710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CB35D15-06C3-AF47-9F04-7C9C80EE85FD}"/>
                </a:ext>
              </a:extLst>
            </p:cNvPr>
            <p:cNvSpPr/>
            <p:nvPr/>
          </p:nvSpPr>
          <p:spPr>
            <a:xfrm>
              <a:off x="6643847" y="82435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3FA8CEE9-42FB-9544-BC4B-499AAC32602C}"/>
                </a:ext>
              </a:extLst>
            </p:cNvPr>
            <p:cNvCxnSpPr>
              <a:cxnSpLocks/>
              <a:stCxn id="35" idx="3"/>
              <a:endCxn id="38" idx="0"/>
            </p:cNvCxnSpPr>
            <p:nvPr/>
          </p:nvCxnSpPr>
          <p:spPr>
            <a:xfrm>
              <a:off x="6467746" y="535268"/>
              <a:ext cx="471936" cy="2890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2BD118-6D28-B048-8FE3-1777AD08A0DB}"/>
                </a:ext>
              </a:extLst>
            </p:cNvPr>
            <p:cNvSpPr/>
            <p:nvPr/>
          </p:nvSpPr>
          <p:spPr>
            <a:xfrm>
              <a:off x="7331792" y="144223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44FE3F0-ECC6-9C41-A88D-8217A4A5CA87}"/>
                </a:ext>
              </a:extLst>
            </p:cNvPr>
            <p:cNvCxnSpPr>
              <a:cxnSpLocks/>
              <a:stCxn id="40" idx="3"/>
              <a:endCxn id="42" idx="0"/>
            </p:cNvCxnSpPr>
            <p:nvPr/>
          </p:nvCxnSpPr>
          <p:spPr>
            <a:xfrm>
              <a:off x="7923462" y="1733583"/>
              <a:ext cx="418960" cy="3916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F24CEA9-5AFE-B44A-AD12-0E7E4B3DA509}"/>
                </a:ext>
              </a:extLst>
            </p:cNvPr>
            <p:cNvSpPr/>
            <p:nvPr/>
          </p:nvSpPr>
          <p:spPr>
            <a:xfrm>
              <a:off x="8046587" y="2125267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3D7192B-06A4-BE4C-B361-813E3A562833}"/>
                </a:ext>
              </a:extLst>
            </p:cNvPr>
            <p:cNvCxnSpPr>
              <a:cxnSpLocks/>
              <a:stCxn id="38" idx="3"/>
              <a:endCxn id="40" idx="0"/>
            </p:cNvCxnSpPr>
            <p:nvPr/>
          </p:nvCxnSpPr>
          <p:spPr>
            <a:xfrm>
              <a:off x="7235517" y="1115703"/>
              <a:ext cx="392110" cy="32652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8575C4B7-26BE-2C41-A1CF-DF32A4ED254C}"/>
              </a:ext>
            </a:extLst>
          </p:cNvPr>
          <p:cNvSpPr txBox="1"/>
          <p:nvPr/>
        </p:nvSpPr>
        <p:spPr>
          <a:xfrm>
            <a:off x="5967924" y="2359026"/>
            <a:ext cx="11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= 4</a:t>
            </a:r>
          </a:p>
        </p:txBody>
      </p:sp>
    </p:spTree>
    <p:extLst>
      <p:ext uri="{BB962C8B-B14F-4D97-AF65-F5344CB8AC3E}">
        <p14:creationId xmlns:p14="http://schemas.microsoft.com/office/powerpoint/2010/main" val="3770696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7" grpId="0"/>
      <p:bldP spid="28" grpId="0"/>
      <p:bldP spid="29" grpId="0"/>
      <p:bldP spid="30" grpId="0"/>
      <p:bldP spid="6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Height of a tree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570472" y="-245156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200" b="1" dirty="0">
              <a:solidFill>
                <a:srgbClr val="00B05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7F5422C-1127-7C48-A257-DEDA4E9C1857}"/>
              </a:ext>
            </a:extLst>
          </p:cNvPr>
          <p:cNvCxnSpPr>
            <a:cxnSpLocks/>
            <a:endCxn id="27" idx="0"/>
          </p:cNvCxnSpPr>
          <p:nvPr/>
        </p:nvCxnSpPr>
        <p:spPr>
          <a:xfrm flipH="1">
            <a:off x="5548394" y="1051677"/>
            <a:ext cx="1171108" cy="1396980"/>
          </a:xfrm>
          <a:prstGeom prst="straightConnector1">
            <a:avLst/>
          </a:prstGeom>
          <a:ln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3B9953-CA3B-2247-BBD5-D468C7F08DFF}"/>
              </a:ext>
            </a:extLst>
          </p:cNvPr>
          <p:cNvCxnSpPr>
            <a:cxnSpLocks/>
            <a:endCxn id="30" idx="0"/>
          </p:cNvCxnSpPr>
          <p:nvPr/>
        </p:nvCxnSpPr>
        <p:spPr>
          <a:xfrm>
            <a:off x="7311171" y="1051677"/>
            <a:ext cx="963232" cy="1367913"/>
          </a:xfrm>
          <a:prstGeom prst="straightConnector1">
            <a:avLst/>
          </a:prstGeom>
          <a:ln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riangle 26">
            <a:extLst>
              <a:ext uri="{FF2B5EF4-FFF2-40B4-BE49-F238E27FC236}">
                <a16:creationId xmlns:a16="http://schemas.microsoft.com/office/drawing/2014/main" id="{D523319F-F044-AB4C-B9BB-E734C76D6812}"/>
              </a:ext>
            </a:extLst>
          </p:cNvPr>
          <p:cNvSpPr/>
          <p:nvPr/>
        </p:nvSpPr>
        <p:spPr>
          <a:xfrm>
            <a:off x="4237037" y="2448657"/>
            <a:ext cx="2778299" cy="2622455"/>
          </a:xfrm>
          <a:prstGeom prst="triangle">
            <a:avLst>
              <a:gd name="adj" fmla="val 47200"/>
            </a:avLst>
          </a:prstGeom>
          <a:solidFill>
            <a:srgbClr val="FFC000">
              <a:alpha val="7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5C008289-BE4C-2845-9D44-B60132C2C645}"/>
              </a:ext>
            </a:extLst>
          </p:cNvPr>
          <p:cNvSpPr/>
          <p:nvPr/>
        </p:nvSpPr>
        <p:spPr>
          <a:xfrm>
            <a:off x="7625536" y="2419590"/>
            <a:ext cx="1316054" cy="1392155"/>
          </a:xfrm>
          <a:prstGeom prst="triangle">
            <a:avLst>
              <a:gd name="adj" fmla="val 49304"/>
            </a:avLst>
          </a:prstGeom>
          <a:solidFill>
            <a:srgbClr val="00B050">
              <a:alpha val="7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9CF5858-EB82-E64C-94F9-92FD96DF0ED6}"/>
              </a:ext>
            </a:extLst>
          </p:cNvPr>
          <p:cNvSpPr/>
          <p:nvPr/>
        </p:nvSpPr>
        <p:spPr>
          <a:xfrm>
            <a:off x="6719501" y="708043"/>
            <a:ext cx="591670" cy="582707"/>
          </a:xfrm>
          <a:prstGeom prst="ellipse">
            <a:avLst/>
          </a:prstGeom>
          <a:solidFill>
            <a:srgbClr val="FF0000">
              <a:alpha val="7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2B840EA-DD91-164A-83C9-D0E84869DAE6}"/>
                  </a:ext>
                </a:extLst>
              </p:cNvPr>
              <p:cNvSpPr txBox="1"/>
              <p:nvPr/>
            </p:nvSpPr>
            <p:spPr>
              <a:xfrm>
                <a:off x="7311171" y="161464"/>
                <a:ext cx="869597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2B840EA-DD91-164A-83C9-D0E84869DA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1171" y="161464"/>
                <a:ext cx="869597" cy="707886"/>
              </a:xfrm>
              <a:prstGeom prst="rect">
                <a:avLst/>
              </a:prstGeom>
              <a:blipFill>
                <a:blip r:embed="rId2"/>
                <a:stretch>
                  <a:fillRect l="-4412" b="-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EEF592C-D2F7-394A-92E0-5928246C8B6E}"/>
                  </a:ext>
                </a:extLst>
              </p:cNvPr>
              <p:cNvSpPr txBox="1"/>
              <p:nvPr/>
            </p:nvSpPr>
            <p:spPr>
              <a:xfrm>
                <a:off x="8274403" y="1795102"/>
                <a:ext cx="869597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0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sz="40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b="1" dirty="0">
                  <a:solidFill>
                    <a:srgbClr val="00B050"/>
                  </a:solidFill>
                </a:endParaRPr>
              </a:p>
            </p:txBody>
          </p:sp>
        </mc:Choice>
        <mc:Fallback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EEF592C-D2F7-394A-92E0-5928246C8B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4403" y="1795102"/>
                <a:ext cx="869597" cy="707886"/>
              </a:xfrm>
              <a:prstGeom prst="rect">
                <a:avLst/>
              </a:prstGeom>
              <a:blipFill>
                <a:blip r:embed="rId3"/>
                <a:stretch>
                  <a:fillRect l="-2899" b="-7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3DF0491-3DD1-3349-AE06-944986518584}"/>
                  </a:ext>
                </a:extLst>
              </p:cNvPr>
              <p:cNvSpPr txBox="1"/>
              <p:nvPr/>
            </p:nvSpPr>
            <p:spPr>
              <a:xfrm>
                <a:off x="4678797" y="1881249"/>
                <a:ext cx="869597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000" b="1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1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sz="4000" b="1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b="1" dirty="0">
                  <a:solidFill>
                    <a:srgbClr val="FFC000"/>
                  </a:solidFill>
                </a:endParaRPr>
              </a:p>
            </p:txBody>
          </p:sp>
        </mc:Choice>
        <mc:Fallback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3DF0491-3DD1-3349-AE06-9449865185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8797" y="1881249"/>
                <a:ext cx="869597" cy="707886"/>
              </a:xfrm>
              <a:prstGeom prst="rect">
                <a:avLst/>
              </a:prstGeom>
              <a:blipFill>
                <a:blip r:embed="rId4"/>
                <a:stretch>
                  <a:fillRect l="-1429" b="-7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F0F826B-A77D-7543-9EF8-570E3896B7BC}"/>
                  </a:ext>
                </a:extLst>
              </p:cNvPr>
              <p:cNvSpPr txBox="1"/>
              <p:nvPr/>
            </p:nvSpPr>
            <p:spPr>
              <a:xfrm>
                <a:off x="362130" y="5571552"/>
                <a:ext cx="172380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en-US" sz="4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F0F826B-A77D-7543-9EF8-570E3896B7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130" y="5571552"/>
                <a:ext cx="1723805" cy="707886"/>
              </a:xfrm>
              <a:prstGeom prst="rect">
                <a:avLst/>
              </a:prstGeom>
              <a:blipFill>
                <a:blip r:embed="rId5"/>
                <a:stretch>
                  <a:fillRect l="-1471" r="-735" b="-267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2650EAC-0DAA-B249-87BA-F6D335DDA86A}"/>
                  </a:ext>
                </a:extLst>
              </p:cNvPr>
              <p:cNvSpPr txBox="1"/>
              <p:nvPr/>
            </p:nvSpPr>
            <p:spPr>
              <a:xfrm>
                <a:off x="362130" y="5571552"/>
                <a:ext cx="5423601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en-US" sz="4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4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𝒎𝒂𝒙</m:t>
                      </m:r>
                      <m:d>
                        <m:dPr>
                          <m:ctrlP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1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  <m:r>
                            <a:rPr lang="en-US" sz="4000" b="1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40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  <m:r>
                            <a:rPr lang="en-US" sz="40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e>
                      </m:d>
                      <m:r>
                        <a:rPr lang="en-US" sz="4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4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2650EAC-0DAA-B249-87BA-F6D335DDA8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130" y="5571552"/>
                <a:ext cx="5423601" cy="707886"/>
              </a:xfrm>
              <a:prstGeom prst="rect">
                <a:avLst/>
              </a:prstGeom>
              <a:blipFill>
                <a:blip r:embed="rId6"/>
                <a:stretch>
                  <a:fillRect l="-234" b="-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94191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37" grpId="0"/>
      <p:bldP spid="38" grpId="0"/>
      <p:bldP spid="38" grpId="1"/>
      <p:bldP spid="39" grpId="0"/>
      <p:bldP spid="3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Is this a binary search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188076" y="265271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3184103" y="33769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479938" y="2944066"/>
            <a:ext cx="708138" cy="4328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048751" y="336590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779746" y="2944066"/>
            <a:ext cx="564840" cy="421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5891487" y="405838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5640421" y="3657259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2296598" y="434973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980330" y="434973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3227716" y="551072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732946" y="554273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592433" y="3668271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775773" y="3668271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572000" y="4641088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523551" y="4641088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890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281987" y="371511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2BBB65-D0E1-A34D-A611-5EA6BE2C15C9}"/>
              </a:ext>
            </a:extLst>
          </p:cNvPr>
          <p:cNvSpPr/>
          <p:nvPr/>
        </p:nvSpPr>
        <p:spPr>
          <a:xfrm>
            <a:off x="4374352" y="143681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7F5422C-1127-7C48-A257-DEDA4E9C1857}"/>
              </a:ext>
            </a:extLst>
          </p:cNvPr>
          <p:cNvCxnSpPr>
            <a:cxnSpLocks/>
            <a:stCxn id="6" idx="1"/>
            <a:endCxn id="7" idx="0"/>
          </p:cNvCxnSpPr>
          <p:nvPr/>
        </p:nvCxnSpPr>
        <p:spPr>
          <a:xfrm flipH="1">
            <a:off x="2385232" y="1728164"/>
            <a:ext cx="1989120" cy="1392155"/>
          </a:xfrm>
          <a:prstGeom prst="straightConnector1">
            <a:avLst/>
          </a:prstGeom>
          <a:ln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3B9953-CA3B-2247-BBD5-D468C7F08DFF}"/>
              </a:ext>
            </a:extLst>
          </p:cNvPr>
          <p:cNvCxnSpPr>
            <a:cxnSpLocks/>
            <a:stCxn id="6" idx="3"/>
            <a:endCxn id="9" idx="0"/>
          </p:cNvCxnSpPr>
          <p:nvPr/>
        </p:nvCxnSpPr>
        <p:spPr>
          <a:xfrm>
            <a:off x="4966022" y="1728164"/>
            <a:ext cx="1837515" cy="1280665"/>
          </a:xfrm>
          <a:prstGeom prst="straightConnector1">
            <a:avLst/>
          </a:prstGeom>
          <a:ln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BD94C76-FB33-E740-9E67-E5750C2A20CD}"/>
              </a:ext>
            </a:extLst>
          </p:cNvPr>
          <p:cNvGrpSpPr/>
          <p:nvPr/>
        </p:nvGrpSpPr>
        <p:grpSpPr>
          <a:xfrm>
            <a:off x="1201892" y="3120319"/>
            <a:ext cx="3028018" cy="2748520"/>
            <a:chOff x="1201892" y="3120319"/>
            <a:chExt cx="3028018" cy="27485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CDC9E24-D24E-9248-A6A1-BC07FC9C3FDD}"/>
                </a:ext>
              </a:extLst>
            </p:cNvPr>
            <p:cNvSpPr/>
            <p:nvPr/>
          </p:nvSpPr>
          <p:spPr>
            <a:xfrm>
              <a:off x="2089397" y="312031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3A01D55-8D6A-6C4B-8E9B-572F00AAE663}"/>
                </a:ext>
              </a:extLst>
            </p:cNvPr>
            <p:cNvSpPr/>
            <p:nvPr/>
          </p:nvSpPr>
          <p:spPr>
            <a:xfrm>
              <a:off x="1201892" y="40931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6FCF246-376F-AA43-9FCD-6ACAF139B33A}"/>
                </a:ext>
              </a:extLst>
            </p:cNvPr>
            <p:cNvSpPr/>
            <p:nvPr/>
          </p:nvSpPr>
          <p:spPr>
            <a:xfrm>
              <a:off x="2885624" y="409313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ABD7762-0FF3-254D-B213-60085EF75F4C}"/>
                </a:ext>
              </a:extLst>
            </p:cNvPr>
            <p:cNvSpPr/>
            <p:nvPr/>
          </p:nvSpPr>
          <p:spPr>
            <a:xfrm>
              <a:off x="2133010" y="525412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8EE7E4A-8073-7C4E-8BDB-E6A5C105840E}"/>
                </a:ext>
              </a:extLst>
            </p:cNvPr>
            <p:cNvSpPr/>
            <p:nvPr/>
          </p:nvSpPr>
          <p:spPr>
            <a:xfrm>
              <a:off x="3638240" y="528613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193FFF5-67A3-8547-820A-549D18825D3D}"/>
                </a:ext>
              </a:extLst>
            </p:cNvPr>
            <p:cNvCxnSpPr>
              <a:cxnSpLocks/>
              <a:stCxn id="7" idx="1"/>
              <a:endCxn id="13" idx="0"/>
            </p:cNvCxnSpPr>
            <p:nvPr/>
          </p:nvCxnSpPr>
          <p:spPr>
            <a:xfrm flipH="1">
              <a:off x="1497727" y="3411672"/>
              <a:ext cx="591670" cy="68146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7FB2342-A233-5A45-9973-090D806F8FAB}"/>
                </a:ext>
              </a:extLst>
            </p:cNvPr>
            <p:cNvCxnSpPr>
              <a:cxnSpLocks/>
              <a:stCxn id="7" idx="3"/>
              <a:endCxn id="14" idx="0"/>
            </p:cNvCxnSpPr>
            <p:nvPr/>
          </p:nvCxnSpPr>
          <p:spPr>
            <a:xfrm>
              <a:off x="2681067" y="3411672"/>
              <a:ext cx="500392" cy="68146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694D7D0-161C-3945-A864-C77CC26CF785}"/>
                </a:ext>
              </a:extLst>
            </p:cNvPr>
            <p:cNvCxnSpPr>
              <a:cxnSpLocks/>
              <a:stCxn id="14" idx="3"/>
              <a:endCxn id="17" idx="0"/>
            </p:cNvCxnSpPr>
            <p:nvPr/>
          </p:nvCxnSpPr>
          <p:spPr>
            <a:xfrm>
              <a:off x="3477294" y="4384489"/>
              <a:ext cx="456781" cy="90164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997597A-F833-AF4E-A6E8-09D8AA14C7D5}"/>
                </a:ext>
              </a:extLst>
            </p:cNvPr>
            <p:cNvCxnSpPr>
              <a:cxnSpLocks/>
              <a:stCxn id="14" idx="1"/>
              <a:endCxn id="15" idx="0"/>
            </p:cNvCxnSpPr>
            <p:nvPr/>
          </p:nvCxnSpPr>
          <p:spPr>
            <a:xfrm flipH="1">
              <a:off x="2428845" y="4384489"/>
              <a:ext cx="456779" cy="86963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8F8FEA6-6C45-744C-8681-487EFC71973F}"/>
              </a:ext>
            </a:extLst>
          </p:cNvPr>
          <p:cNvGrpSpPr/>
          <p:nvPr/>
        </p:nvGrpSpPr>
        <p:grpSpPr>
          <a:xfrm>
            <a:off x="5666706" y="3008829"/>
            <a:ext cx="2275402" cy="1375660"/>
            <a:chOff x="5666706" y="3008829"/>
            <a:chExt cx="2275402" cy="13756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3B2639B-BD4E-E149-B25E-CFE7F0B7AF38}"/>
                </a:ext>
              </a:extLst>
            </p:cNvPr>
            <p:cNvSpPr/>
            <p:nvPr/>
          </p:nvSpPr>
          <p:spPr>
            <a:xfrm>
              <a:off x="6507702" y="300882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FEF9B5C-7EBF-604B-B83B-34BD97537EDD}"/>
                </a:ext>
              </a:extLst>
            </p:cNvPr>
            <p:cNvSpPr/>
            <p:nvPr/>
          </p:nvSpPr>
          <p:spPr>
            <a:xfrm>
              <a:off x="7350438" y="37013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E324D9E-2D94-2F4E-AC92-B9450F97F353}"/>
                </a:ext>
              </a:extLst>
            </p:cNvPr>
            <p:cNvCxnSpPr>
              <a:cxnSpLocks/>
              <a:stCxn id="9" idx="3"/>
              <a:endCxn id="11" idx="0"/>
            </p:cNvCxnSpPr>
            <p:nvPr/>
          </p:nvCxnSpPr>
          <p:spPr>
            <a:xfrm>
              <a:off x="7099372" y="3300182"/>
              <a:ext cx="546901" cy="4011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8EDFDBA-8DB1-694D-B46A-0BA710734B71}"/>
                </a:ext>
              </a:extLst>
            </p:cNvPr>
            <p:cNvSpPr/>
            <p:nvPr/>
          </p:nvSpPr>
          <p:spPr>
            <a:xfrm>
              <a:off x="5666706" y="380178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46FC7655-D4FA-C24E-AF72-68426B31AA52}"/>
                </a:ext>
              </a:extLst>
            </p:cNvPr>
            <p:cNvCxnSpPr>
              <a:cxnSpLocks/>
              <a:stCxn id="9" idx="1"/>
              <a:endCxn id="22" idx="0"/>
            </p:cNvCxnSpPr>
            <p:nvPr/>
          </p:nvCxnSpPr>
          <p:spPr>
            <a:xfrm flipH="1">
              <a:off x="5962541" y="3300182"/>
              <a:ext cx="545161" cy="50160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riangle 26">
            <a:extLst>
              <a:ext uri="{FF2B5EF4-FFF2-40B4-BE49-F238E27FC236}">
                <a16:creationId xmlns:a16="http://schemas.microsoft.com/office/drawing/2014/main" id="{D523319F-F044-AB4C-B9BB-E734C76D6812}"/>
              </a:ext>
            </a:extLst>
          </p:cNvPr>
          <p:cNvSpPr/>
          <p:nvPr/>
        </p:nvSpPr>
        <p:spPr>
          <a:xfrm>
            <a:off x="82979" y="3120319"/>
            <a:ext cx="4883043" cy="3188755"/>
          </a:xfrm>
          <a:prstGeom prst="triangle">
            <a:avLst>
              <a:gd name="adj" fmla="val 47200"/>
            </a:avLst>
          </a:prstGeom>
          <a:solidFill>
            <a:srgbClr val="FFC000">
              <a:alpha val="7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5C008289-BE4C-2845-9D44-B60132C2C645}"/>
              </a:ext>
            </a:extLst>
          </p:cNvPr>
          <p:cNvSpPr/>
          <p:nvPr/>
        </p:nvSpPr>
        <p:spPr>
          <a:xfrm>
            <a:off x="5026934" y="3008829"/>
            <a:ext cx="3587228" cy="1460164"/>
          </a:xfrm>
          <a:prstGeom prst="triangle">
            <a:avLst>
              <a:gd name="adj" fmla="val 49304"/>
            </a:avLst>
          </a:prstGeom>
          <a:solidFill>
            <a:srgbClr val="00B050">
              <a:alpha val="7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9CF5858-EB82-E64C-94F9-92FD96DF0ED6}"/>
              </a:ext>
            </a:extLst>
          </p:cNvPr>
          <p:cNvSpPr/>
          <p:nvPr/>
        </p:nvSpPr>
        <p:spPr>
          <a:xfrm>
            <a:off x="4374352" y="1384530"/>
            <a:ext cx="591670" cy="582707"/>
          </a:xfrm>
          <a:prstGeom prst="ellipse">
            <a:avLst/>
          </a:prstGeom>
          <a:solidFill>
            <a:srgbClr val="FF0000">
              <a:alpha val="7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2DC497A-F8AE-7147-A8AC-D74BEC49F754}"/>
                  </a:ext>
                </a:extLst>
              </p:cNvPr>
              <p:cNvSpPr txBox="1"/>
              <p:nvPr/>
            </p:nvSpPr>
            <p:spPr>
              <a:xfrm>
                <a:off x="4878642" y="1041181"/>
                <a:ext cx="869597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2DC497A-F8AE-7147-A8AC-D74BEC49F7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8642" y="1041181"/>
                <a:ext cx="869597" cy="707886"/>
              </a:xfrm>
              <a:prstGeom prst="rect">
                <a:avLst/>
              </a:prstGeom>
              <a:blipFill>
                <a:blip r:embed="rId2"/>
                <a:stretch>
                  <a:fillRect l="-2899" b="-7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95174139-812F-3D41-9D5F-4E4C6F5A1148}"/>
                  </a:ext>
                </a:extLst>
              </p:cNvPr>
              <p:cNvSpPr txBox="1"/>
              <p:nvPr/>
            </p:nvSpPr>
            <p:spPr>
              <a:xfrm>
                <a:off x="7455027" y="2592296"/>
                <a:ext cx="869597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0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sz="40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b="1" dirty="0">
                  <a:solidFill>
                    <a:srgbClr val="00B050"/>
                  </a:solidFill>
                </a:endParaRPr>
              </a:p>
            </p:txBody>
          </p:sp>
        </mc:Choice>
        <mc:Fallback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95174139-812F-3D41-9D5F-4E4C6F5A11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5027" y="2592296"/>
                <a:ext cx="869597" cy="707886"/>
              </a:xfrm>
              <a:prstGeom prst="rect">
                <a:avLst/>
              </a:prstGeom>
              <a:blipFill>
                <a:blip r:embed="rId3"/>
                <a:stretch>
                  <a:fillRect l="-2899" b="-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23B5C9D-60B5-7C4D-96C9-8F46E8BAA48C}"/>
                  </a:ext>
                </a:extLst>
              </p:cNvPr>
              <p:cNvSpPr txBox="1"/>
              <p:nvPr/>
            </p:nvSpPr>
            <p:spPr>
              <a:xfrm>
                <a:off x="547746" y="2703591"/>
                <a:ext cx="869597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000" b="1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1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sz="4000" b="1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b="1" dirty="0">
                  <a:solidFill>
                    <a:srgbClr val="FFC000"/>
                  </a:solidFill>
                </a:endParaRPr>
              </a:p>
            </p:txBody>
          </p:sp>
        </mc:Choice>
        <mc:Fallback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23B5C9D-60B5-7C4D-96C9-8F46E8BAA4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746" y="2703591"/>
                <a:ext cx="869597" cy="707886"/>
              </a:xfrm>
              <a:prstGeom prst="rect">
                <a:avLst/>
              </a:prstGeom>
              <a:blipFill>
                <a:blip r:embed="rId4"/>
                <a:stretch>
                  <a:fillRect l="-2857" b="-7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7CBE71A3-6E1A-0F4A-92D5-6672BF235E0E}"/>
                  </a:ext>
                </a:extLst>
              </p:cNvPr>
              <p:cNvSpPr txBox="1"/>
              <p:nvPr/>
            </p:nvSpPr>
            <p:spPr>
              <a:xfrm>
                <a:off x="640405" y="2721114"/>
                <a:ext cx="60625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</m:oMath>
                  </m:oMathPara>
                </a14:m>
                <a:endParaRPr lang="en-US" b="1" dirty="0">
                  <a:solidFill>
                    <a:srgbClr val="FFC000"/>
                  </a:solidFill>
                </a:endParaRPr>
              </a:p>
            </p:txBody>
          </p:sp>
        </mc:Choice>
        <mc:Fallback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7CBE71A3-6E1A-0F4A-92D5-6672BF235E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405" y="2721114"/>
                <a:ext cx="606256" cy="707886"/>
              </a:xfrm>
              <a:prstGeom prst="rect">
                <a:avLst/>
              </a:prstGeom>
              <a:blipFill>
                <a:blip r:embed="rId5"/>
                <a:stretch>
                  <a:fillRect l="-2041" r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37CEA35-7987-F44F-BF90-1593C1D30E97}"/>
                  </a:ext>
                </a:extLst>
              </p:cNvPr>
              <p:cNvSpPr txBox="1"/>
              <p:nvPr/>
            </p:nvSpPr>
            <p:spPr>
              <a:xfrm>
                <a:off x="7569096" y="2592296"/>
                <a:ext cx="60625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en-US" b="1" dirty="0">
                  <a:solidFill>
                    <a:srgbClr val="00B050"/>
                  </a:solidFill>
                </a:endParaRPr>
              </a:p>
            </p:txBody>
          </p:sp>
        </mc:Choice>
        <mc:Fallback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37CEA35-7987-F44F-BF90-1593C1D30E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9096" y="2592296"/>
                <a:ext cx="606256" cy="707886"/>
              </a:xfrm>
              <a:prstGeom prst="rect">
                <a:avLst/>
              </a:prstGeom>
              <a:blipFill>
                <a:blip r:embed="rId6"/>
                <a:stretch>
                  <a:fillRect l="-2041" r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343D32A-2115-6548-88B2-2DC06FA398D1}"/>
              </a:ext>
            </a:extLst>
          </p:cNvPr>
          <p:cNvSpPr txBox="1"/>
          <p:nvPr/>
        </p:nvSpPr>
        <p:spPr>
          <a:xfrm>
            <a:off x="8289421" y="238427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1F1703-78F2-3449-A53D-6359C3FF0023}"/>
                  </a:ext>
                </a:extLst>
              </p:cNvPr>
              <p:cNvSpPr txBox="1"/>
              <p:nvPr/>
            </p:nvSpPr>
            <p:spPr>
              <a:xfrm>
                <a:off x="333615" y="410900"/>
                <a:ext cx="385477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𝒎𝒂𝒙</m:t>
                      </m:r>
                      <m:d>
                        <m:dPr>
                          <m:ctrlP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  <m:r>
                            <a:rPr lang="en-US" sz="2800" b="1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8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  <m:r>
                            <a:rPr lang="en-US" sz="28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e>
                      </m:d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sz="1200" b="1" dirty="0"/>
              </a:p>
            </p:txBody>
          </p:sp>
        </mc:Choice>
        <mc:Fallback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1F1703-78F2-3449-A53D-6359C3FF00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615" y="410900"/>
                <a:ext cx="3854773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5F09EDC0-4F2C-5049-921B-60ACF9B448F1}"/>
                  </a:ext>
                </a:extLst>
              </p:cNvPr>
              <p:cNvSpPr txBox="1"/>
              <p:nvPr/>
            </p:nvSpPr>
            <p:spPr>
              <a:xfrm>
                <a:off x="342592" y="421075"/>
                <a:ext cx="540564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𝒎𝒂𝒙</m:t>
                      </m:r>
                      <m:d>
                        <m:dPr>
                          <m:ctrlP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  <m: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800" b="1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e>
                      </m:d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</m:oMath>
                  </m:oMathPara>
                </a14:m>
                <a:endParaRPr lang="en-US" sz="1200" b="1" dirty="0"/>
              </a:p>
            </p:txBody>
          </p:sp>
        </mc:Choice>
        <mc:Fallback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5F09EDC0-4F2C-5049-921B-60ACF9B448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592" y="421075"/>
                <a:ext cx="5405647" cy="523220"/>
              </a:xfrm>
              <a:prstGeom prst="rect">
                <a:avLst/>
              </a:prstGeom>
              <a:blipFill>
                <a:blip r:embed="rId8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6AEE756-7B5C-3945-B15C-FA0EEEBFD021}"/>
                  </a:ext>
                </a:extLst>
              </p:cNvPr>
              <p:cNvSpPr txBox="1"/>
              <p:nvPr/>
            </p:nvSpPr>
            <p:spPr>
              <a:xfrm>
                <a:off x="4986773" y="1077068"/>
                <a:ext cx="60625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6AEE756-7B5C-3945-B15C-FA0EEEBFD0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6773" y="1077068"/>
                <a:ext cx="606256" cy="707886"/>
              </a:xfrm>
              <a:prstGeom prst="rect">
                <a:avLst/>
              </a:prstGeom>
              <a:blipFill>
                <a:blip r:embed="rId9"/>
                <a:stretch>
                  <a:fillRect l="-4167" r="-4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6811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7" grpId="0" animBg="1"/>
      <p:bldP spid="30" grpId="0" animBg="1"/>
      <p:bldP spid="31" grpId="0" animBg="1"/>
      <p:bldP spid="26" grpId="0"/>
      <p:bldP spid="28" grpId="0"/>
      <p:bldP spid="29" grpId="0"/>
      <p:bldP spid="34" grpId="0"/>
      <p:bldP spid="35" grpId="0"/>
      <p:bldP spid="36" grpId="0"/>
      <p:bldP spid="37" grpId="0"/>
      <p:bldP spid="3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it up!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3346612" y="789908"/>
            <a:ext cx="2834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</a:rPr>
              <a:t>Height of a tree</a:t>
            </a:r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D1B26-B24C-BB47-BE7F-EE37CF64CABF}"/>
              </a:ext>
            </a:extLst>
          </p:cNvPr>
          <p:cNvSpPr txBox="1"/>
          <p:nvPr/>
        </p:nvSpPr>
        <p:spPr>
          <a:xfrm>
            <a:off x="917815" y="1909079"/>
            <a:ext cx="194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Recursion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FC9FAC-A9FC-2A45-8FF3-EA7D6D543EE3}"/>
              </a:ext>
            </a:extLst>
          </p:cNvPr>
          <p:cNvSpPr txBox="1"/>
          <p:nvPr/>
        </p:nvSpPr>
        <p:spPr>
          <a:xfrm>
            <a:off x="1277483" y="3429000"/>
            <a:ext cx="1953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Subproblem?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19EF75-EC9F-2F48-BD2A-FDC78EE4CF42}"/>
              </a:ext>
            </a:extLst>
          </p:cNvPr>
          <p:cNvSpPr txBox="1"/>
          <p:nvPr/>
        </p:nvSpPr>
        <p:spPr>
          <a:xfrm>
            <a:off x="1073359" y="5133586"/>
            <a:ext cx="2807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Stopping condition?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BE1106-4306-314B-8862-628F220D4729}"/>
              </a:ext>
            </a:extLst>
          </p:cNvPr>
          <p:cNvSpPr txBox="1"/>
          <p:nvPr/>
        </p:nvSpPr>
        <p:spPr>
          <a:xfrm>
            <a:off x="4311250" y="3182778"/>
            <a:ext cx="32029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height(left subtree)</a:t>
            </a:r>
          </a:p>
          <a:p>
            <a:r>
              <a:rPr lang="en-US" sz="2800" dirty="0">
                <a:solidFill>
                  <a:srgbClr val="0070C0"/>
                </a:solidFill>
              </a:rPr>
              <a:t>height(right subtree)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4373C-34E1-8B4E-9605-E2B90763D53E}"/>
              </a:ext>
            </a:extLst>
          </p:cNvPr>
          <p:cNvSpPr/>
          <p:nvPr/>
        </p:nvSpPr>
        <p:spPr>
          <a:xfrm>
            <a:off x="4572000" y="5102808"/>
            <a:ext cx="20377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Node == null</a:t>
            </a:r>
          </a:p>
        </p:txBody>
      </p:sp>
    </p:spTree>
    <p:extLst>
      <p:ext uri="{BB962C8B-B14F-4D97-AF65-F5344CB8AC3E}">
        <p14:creationId xmlns:p14="http://schemas.microsoft.com/office/powerpoint/2010/main" val="10983864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it up!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3346612" y="789908"/>
            <a:ext cx="2834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  <a:highlight>
                  <a:srgbClr val="FFFF00"/>
                </a:highlight>
              </a:rPr>
              <a:t>Height of a tree</a:t>
            </a:r>
            <a:endParaRPr lang="en-US" sz="3200" b="1" dirty="0">
              <a:solidFill>
                <a:srgbClr val="00B05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16C5E8-5749-134A-BAB5-AA4C36D83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00" y="2201432"/>
            <a:ext cx="7416800" cy="2933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3000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ABD61E-2DA9-E045-9CCA-FE1994818D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6"/>
            <a:ext cx="8196210" cy="61336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Lowest Common Ancestor of two given nodes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250439-9F7F-3646-8B7A-D98FC539B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6167AE8-45A4-DC4C-A9C9-0904B11BFF61}"/>
              </a:ext>
            </a:extLst>
          </p:cNvPr>
          <p:cNvGrpSpPr/>
          <p:nvPr/>
        </p:nvGrpSpPr>
        <p:grpSpPr>
          <a:xfrm>
            <a:off x="768850" y="4169736"/>
            <a:ext cx="3602550" cy="1739382"/>
            <a:chOff x="4651894" y="3429000"/>
            <a:chExt cx="4183971" cy="202010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4499428-9D37-4F4A-871F-1C82E5E48EC5}"/>
                </a:ext>
              </a:extLst>
            </p:cNvPr>
            <p:cNvSpPr/>
            <p:nvPr/>
          </p:nvSpPr>
          <p:spPr>
            <a:xfrm>
              <a:off x="6615612" y="3429000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270370D-BB3F-E94E-B2B6-1CA6BACD5522}"/>
                </a:ext>
              </a:extLst>
            </p:cNvPr>
            <p:cNvSpPr/>
            <p:nvPr/>
          </p:nvSpPr>
          <p:spPr>
            <a:xfrm>
              <a:off x="5611639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90FFFCD-C23C-0F4D-AD64-AE326A871386}"/>
                </a:ext>
              </a:extLst>
            </p:cNvPr>
            <p:cNvCxnSpPr>
              <a:cxnSpLocks/>
              <a:stCxn id="7" idx="1"/>
              <a:endCxn id="8" idx="0"/>
            </p:cNvCxnSpPr>
            <p:nvPr/>
          </p:nvCxnSpPr>
          <p:spPr>
            <a:xfrm flipH="1">
              <a:off x="5907474" y="3720353"/>
              <a:ext cx="70813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5CD0FAF-89D7-B342-AB36-D51E6BEC4332}"/>
                </a:ext>
              </a:extLst>
            </p:cNvPr>
            <p:cNvSpPr/>
            <p:nvPr/>
          </p:nvSpPr>
          <p:spPr>
            <a:xfrm>
              <a:off x="8244195" y="4153205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D565C1EB-C519-CE43-8703-4C48F683927D}"/>
                </a:ext>
              </a:extLst>
            </p:cNvPr>
            <p:cNvCxnSpPr>
              <a:cxnSpLocks/>
              <a:stCxn id="7" idx="3"/>
              <a:endCxn id="10" idx="0"/>
            </p:cNvCxnSpPr>
            <p:nvPr/>
          </p:nvCxnSpPr>
          <p:spPr>
            <a:xfrm>
              <a:off x="7207282" y="3720353"/>
              <a:ext cx="133274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8DF98D9-C80E-C447-A77A-C4ECB7E620B1}"/>
                </a:ext>
              </a:extLst>
            </p:cNvPr>
            <p:cNvSpPr/>
            <p:nvPr/>
          </p:nvSpPr>
          <p:spPr>
            <a:xfrm>
              <a:off x="7577821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A200127-AFFD-3942-A824-763AEE4FC236}"/>
                </a:ext>
              </a:extLst>
            </p:cNvPr>
            <p:cNvCxnSpPr>
              <a:cxnSpLocks/>
              <a:stCxn id="10" idx="1"/>
              <a:endCxn id="12" idx="0"/>
            </p:cNvCxnSpPr>
            <p:nvPr/>
          </p:nvCxnSpPr>
          <p:spPr>
            <a:xfrm flipH="1">
              <a:off x="7873656" y="4444558"/>
              <a:ext cx="370539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FC13B54-A784-0A40-A87A-8532E38EE670}"/>
                </a:ext>
              </a:extLst>
            </p:cNvPr>
            <p:cNvSpPr/>
            <p:nvPr/>
          </p:nvSpPr>
          <p:spPr>
            <a:xfrm>
              <a:off x="4651894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71DBC70-BC04-1045-BDA1-6CF46C825CD9}"/>
                </a:ext>
              </a:extLst>
            </p:cNvPr>
            <p:cNvCxnSpPr>
              <a:cxnSpLocks/>
              <a:stCxn id="8" idx="1"/>
              <a:endCxn id="14" idx="0"/>
            </p:cNvCxnSpPr>
            <p:nvPr/>
          </p:nvCxnSpPr>
          <p:spPr>
            <a:xfrm flipH="1">
              <a:off x="4947729" y="4444558"/>
              <a:ext cx="66391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1E0166-6F59-C34B-9F50-FADE88FC4F31}"/>
                </a:ext>
              </a:extLst>
            </p:cNvPr>
            <p:cNvSpPr/>
            <p:nvPr/>
          </p:nvSpPr>
          <p:spPr>
            <a:xfrm>
              <a:off x="6456998" y="486639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E2EE537-A711-8B46-9405-4D59F795D537}"/>
                </a:ext>
              </a:extLst>
            </p:cNvPr>
            <p:cNvCxnSpPr>
              <a:cxnSpLocks/>
              <a:stCxn id="8" idx="3"/>
              <a:endCxn id="16" idx="0"/>
            </p:cNvCxnSpPr>
            <p:nvPr/>
          </p:nvCxnSpPr>
          <p:spPr>
            <a:xfrm>
              <a:off x="6203309" y="4444558"/>
              <a:ext cx="549524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57DEFE5-2F12-F44C-BC44-4791F7691C46}"/>
              </a:ext>
            </a:extLst>
          </p:cNvPr>
          <p:cNvSpPr txBox="1"/>
          <p:nvPr/>
        </p:nvSpPr>
        <p:spPr>
          <a:xfrm>
            <a:off x="5676188" y="3581481"/>
            <a:ext cx="1075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LCA(1, 4)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A1A036-FD58-0240-8748-5FAD91F71560}"/>
              </a:ext>
            </a:extLst>
          </p:cNvPr>
          <p:cNvSpPr txBox="1"/>
          <p:nvPr/>
        </p:nvSpPr>
        <p:spPr>
          <a:xfrm>
            <a:off x="5676188" y="4097293"/>
            <a:ext cx="1075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LCA(1, 3)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638686-E745-6243-A69F-2F2BCC96BC12}"/>
              </a:ext>
            </a:extLst>
          </p:cNvPr>
          <p:cNvSpPr txBox="1"/>
          <p:nvPr/>
        </p:nvSpPr>
        <p:spPr>
          <a:xfrm>
            <a:off x="5676188" y="4613105"/>
            <a:ext cx="1075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LCA(3, 1)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FDAF78-1AA7-A84C-B727-6A4FBFB671B1}"/>
              </a:ext>
            </a:extLst>
          </p:cNvPr>
          <p:cNvSpPr txBox="1"/>
          <p:nvPr/>
        </p:nvSpPr>
        <p:spPr>
          <a:xfrm>
            <a:off x="5676188" y="5128917"/>
            <a:ext cx="1075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LCA(1, 6)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08AD547-34DC-2B4A-9436-4DBCCA26E433}"/>
              </a:ext>
            </a:extLst>
          </p:cNvPr>
          <p:cNvSpPr txBox="1"/>
          <p:nvPr/>
        </p:nvSpPr>
        <p:spPr>
          <a:xfrm>
            <a:off x="7039420" y="3884017"/>
            <a:ext cx="1075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LCA(4, 9)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9C44FF-7937-D948-B529-C90ECC49BF8B}"/>
              </a:ext>
            </a:extLst>
          </p:cNvPr>
          <p:cNvSpPr txBox="1"/>
          <p:nvPr/>
        </p:nvSpPr>
        <p:spPr>
          <a:xfrm>
            <a:off x="7039420" y="4380792"/>
            <a:ext cx="1075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LCA(4, 7)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3165A9B-F337-1D42-ADCC-12710B18C13E}"/>
              </a:ext>
            </a:extLst>
          </p:cNvPr>
          <p:cNvSpPr txBox="1"/>
          <p:nvPr/>
        </p:nvSpPr>
        <p:spPr>
          <a:xfrm>
            <a:off x="7039420" y="4854761"/>
            <a:ext cx="1075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LCA(3, 9)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4CC9479-DDE1-C346-BE61-5E2CC9FFDC66}"/>
              </a:ext>
            </a:extLst>
          </p:cNvPr>
          <p:cNvSpPr txBox="1"/>
          <p:nvPr/>
        </p:nvSpPr>
        <p:spPr>
          <a:xfrm>
            <a:off x="3137216" y="2836877"/>
            <a:ext cx="28695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r = LCA(v1, v2)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BFBEEB-18A6-1D4F-AA42-7AF43A6CF377}"/>
              </a:ext>
            </a:extLst>
          </p:cNvPr>
          <p:cNvSpPr txBox="1"/>
          <p:nvPr/>
        </p:nvSpPr>
        <p:spPr>
          <a:xfrm>
            <a:off x="666344" y="2196645"/>
            <a:ext cx="47664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rgbClr val="C00000"/>
                </a:solidFill>
              </a:rPr>
              <a:t>Assumption: Binary Search Tree, v1, v2 always exists in the tree</a:t>
            </a:r>
          </a:p>
        </p:txBody>
      </p:sp>
    </p:spTree>
    <p:extLst>
      <p:ext uri="{BB962C8B-B14F-4D97-AF65-F5344CB8AC3E}">
        <p14:creationId xmlns:p14="http://schemas.microsoft.com/office/powerpoint/2010/main" val="3935128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  <p:bldP spid="23" grpId="0"/>
      <p:bldP spid="24" grpId="0"/>
      <p:bldP spid="2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Height of a tree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705C0-8E3C-7D47-9AB7-9D5FB1BBCF14}"/>
              </a:ext>
            </a:extLst>
          </p:cNvPr>
          <p:cNvSpPr txBox="1"/>
          <p:nvPr/>
        </p:nvSpPr>
        <p:spPr>
          <a:xfrm>
            <a:off x="4570472" y="-245156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200" b="1" dirty="0">
              <a:solidFill>
                <a:srgbClr val="00B05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7F5422C-1127-7C48-A257-DEDA4E9C1857}"/>
              </a:ext>
            </a:extLst>
          </p:cNvPr>
          <p:cNvCxnSpPr>
            <a:cxnSpLocks/>
            <a:stCxn id="31" idx="3"/>
            <a:endCxn id="14" idx="7"/>
          </p:cNvCxnSpPr>
          <p:nvPr/>
        </p:nvCxnSpPr>
        <p:spPr>
          <a:xfrm flipH="1">
            <a:off x="3817686" y="2403509"/>
            <a:ext cx="931799" cy="1100345"/>
          </a:xfrm>
          <a:prstGeom prst="straightConnector1">
            <a:avLst/>
          </a:prstGeom>
          <a:ln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3B9953-CA3B-2247-BBD5-D468C7F08DFF}"/>
              </a:ext>
            </a:extLst>
          </p:cNvPr>
          <p:cNvCxnSpPr>
            <a:cxnSpLocks/>
            <a:stCxn id="31" idx="5"/>
            <a:endCxn id="17" idx="1"/>
          </p:cNvCxnSpPr>
          <p:nvPr/>
        </p:nvCxnSpPr>
        <p:spPr>
          <a:xfrm>
            <a:off x="5167859" y="2403509"/>
            <a:ext cx="957461" cy="1043999"/>
          </a:xfrm>
          <a:prstGeom prst="straightConnector1">
            <a:avLst/>
          </a:prstGeom>
          <a:ln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29CF5858-EB82-E64C-94F9-92FD96DF0ED6}"/>
              </a:ext>
            </a:extLst>
          </p:cNvPr>
          <p:cNvSpPr/>
          <p:nvPr/>
        </p:nvSpPr>
        <p:spPr>
          <a:xfrm>
            <a:off x="4662837" y="1906137"/>
            <a:ext cx="591670" cy="582707"/>
          </a:xfrm>
          <a:prstGeom prst="ellipse">
            <a:avLst/>
          </a:prstGeom>
          <a:solidFill>
            <a:srgbClr val="FF0000">
              <a:alpha val="7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3796B37-AA14-F74B-9844-F889914F43B9}"/>
              </a:ext>
            </a:extLst>
          </p:cNvPr>
          <p:cNvGrpSpPr/>
          <p:nvPr/>
        </p:nvGrpSpPr>
        <p:grpSpPr>
          <a:xfrm>
            <a:off x="2297141" y="3418519"/>
            <a:ext cx="2778299" cy="2886530"/>
            <a:chOff x="2297141" y="3418519"/>
            <a:chExt cx="2778299" cy="2886530"/>
          </a:xfrm>
        </p:grpSpPr>
        <p:sp>
          <p:nvSpPr>
            <p:cNvPr id="27" name="Triangle 26">
              <a:extLst>
                <a:ext uri="{FF2B5EF4-FFF2-40B4-BE49-F238E27FC236}">
                  <a16:creationId xmlns:a16="http://schemas.microsoft.com/office/drawing/2014/main" id="{D523319F-F044-AB4C-B9BB-E734C76D6812}"/>
                </a:ext>
              </a:extLst>
            </p:cNvPr>
            <p:cNvSpPr/>
            <p:nvPr/>
          </p:nvSpPr>
          <p:spPr>
            <a:xfrm>
              <a:off x="2297141" y="3682594"/>
              <a:ext cx="2778299" cy="2622455"/>
            </a:xfrm>
            <a:prstGeom prst="triangle">
              <a:avLst>
                <a:gd name="adj" fmla="val 47200"/>
              </a:avLst>
            </a:prstGeom>
            <a:solidFill>
              <a:srgbClr val="FFC000">
                <a:alpha val="71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A93E5B9-D5F8-9B44-B6AD-013943EC5F99}"/>
                </a:ext>
              </a:extLst>
            </p:cNvPr>
            <p:cNvSpPr/>
            <p:nvPr/>
          </p:nvSpPr>
          <p:spPr>
            <a:xfrm>
              <a:off x="3312664" y="3418519"/>
              <a:ext cx="591670" cy="582707"/>
            </a:xfrm>
            <a:prstGeom prst="ellipse">
              <a:avLst/>
            </a:prstGeom>
            <a:solidFill>
              <a:srgbClr val="FFC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v1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5E552D-50A1-FD41-A9CD-F6B05E9C9B1B}"/>
              </a:ext>
            </a:extLst>
          </p:cNvPr>
          <p:cNvGrpSpPr/>
          <p:nvPr/>
        </p:nvGrpSpPr>
        <p:grpSpPr>
          <a:xfrm>
            <a:off x="5685640" y="3362173"/>
            <a:ext cx="1316054" cy="1683509"/>
            <a:chOff x="5685640" y="3362173"/>
            <a:chExt cx="1316054" cy="1683509"/>
          </a:xfrm>
        </p:grpSpPr>
        <p:sp>
          <p:nvSpPr>
            <p:cNvPr id="30" name="Triangle 29">
              <a:extLst>
                <a:ext uri="{FF2B5EF4-FFF2-40B4-BE49-F238E27FC236}">
                  <a16:creationId xmlns:a16="http://schemas.microsoft.com/office/drawing/2014/main" id="{5C008289-BE4C-2845-9D44-B60132C2C645}"/>
                </a:ext>
              </a:extLst>
            </p:cNvPr>
            <p:cNvSpPr/>
            <p:nvPr/>
          </p:nvSpPr>
          <p:spPr>
            <a:xfrm>
              <a:off x="5685640" y="3653527"/>
              <a:ext cx="1316054" cy="1392155"/>
            </a:xfrm>
            <a:prstGeom prst="triangle">
              <a:avLst>
                <a:gd name="adj" fmla="val 49304"/>
              </a:avLst>
            </a:prstGeom>
            <a:solidFill>
              <a:srgbClr val="00B050">
                <a:alpha val="71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67C7639B-863B-8948-9971-61EB11900518}"/>
                </a:ext>
              </a:extLst>
            </p:cNvPr>
            <p:cNvSpPr/>
            <p:nvPr/>
          </p:nvSpPr>
          <p:spPr>
            <a:xfrm>
              <a:off x="6038672" y="3362173"/>
              <a:ext cx="591670" cy="582707"/>
            </a:xfrm>
            <a:prstGeom prst="ellipse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v1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73A8CD9-A0CC-B04E-BB7B-5B22CF49682F}"/>
              </a:ext>
            </a:extLst>
          </p:cNvPr>
          <p:cNvSpPr txBox="1"/>
          <p:nvPr/>
        </p:nvSpPr>
        <p:spPr>
          <a:xfrm>
            <a:off x="4401976" y="1628513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41323D-37AD-C544-8043-6E0848755FA3}"/>
              </a:ext>
            </a:extLst>
          </p:cNvPr>
          <p:cNvSpPr txBox="1"/>
          <p:nvPr/>
        </p:nvSpPr>
        <p:spPr>
          <a:xfrm>
            <a:off x="3502586" y="298063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BC1D4E-2F8A-F448-9617-1F9682D138C7}"/>
              </a:ext>
            </a:extLst>
          </p:cNvPr>
          <p:cNvSpPr txBox="1"/>
          <p:nvPr/>
        </p:nvSpPr>
        <p:spPr>
          <a:xfrm>
            <a:off x="5501936" y="3100563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26814A-B640-9E48-A991-FB6D61ACBCEA}"/>
              </a:ext>
            </a:extLst>
          </p:cNvPr>
          <p:cNvSpPr txBox="1"/>
          <p:nvPr/>
        </p:nvSpPr>
        <p:spPr>
          <a:xfrm>
            <a:off x="512747" y="2197490"/>
            <a:ext cx="16726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LCA(3, 9)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A9951E8-0164-9144-87C9-81FD771320B8}"/>
              </a:ext>
            </a:extLst>
          </p:cNvPr>
          <p:cNvSpPr txBox="1"/>
          <p:nvPr/>
        </p:nvSpPr>
        <p:spPr>
          <a:xfrm>
            <a:off x="512747" y="2992026"/>
            <a:ext cx="16726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LCA(1, 4)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2F2D63B-77E3-0549-A059-6DC7C54D3816}"/>
              </a:ext>
            </a:extLst>
          </p:cNvPr>
          <p:cNvSpPr txBox="1"/>
          <p:nvPr/>
        </p:nvSpPr>
        <p:spPr>
          <a:xfrm>
            <a:off x="486649" y="3824742"/>
            <a:ext cx="2089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LCA(10, 15)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CB84DAB-10C2-0A4F-973F-4BDA284337D2}"/>
              </a:ext>
            </a:extLst>
          </p:cNvPr>
          <p:cNvGrpSpPr/>
          <p:nvPr/>
        </p:nvGrpSpPr>
        <p:grpSpPr>
          <a:xfrm>
            <a:off x="5685640" y="3362173"/>
            <a:ext cx="1316054" cy="1683509"/>
            <a:chOff x="6542471" y="1131197"/>
            <a:chExt cx="1316054" cy="1683509"/>
          </a:xfrm>
        </p:grpSpPr>
        <p:sp>
          <p:nvSpPr>
            <p:cNvPr id="34" name="Triangle 33">
              <a:extLst>
                <a:ext uri="{FF2B5EF4-FFF2-40B4-BE49-F238E27FC236}">
                  <a16:creationId xmlns:a16="http://schemas.microsoft.com/office/drawing/2014/main" id="{8A74058B-1843-5644-B5C5-C4CE444D3B4E}"/>
                </a:ext>
              </a:extLst>
            </p:cNvPr>
            <p:cNvSpPr/>
            <p:nvPr/>
          </p:nvSpPr>
          <p:spPr>
            <a:xfrm>
              <a:off x="6542471" y="1422551"/>
              <a:ext cx="1316054" cy="1392155"/>
            </a:xfrm>
            <a:prstGeom prst="triangle">
              <a:avLst>
                <a:gd name="adj" fmla="val 49304"/>
              </a:avLst>
            </a:prstGeom>
            <a:solidFill>
              <a:schemeClr val="bg2">
                <a:lumMod val="65000"/>
                <a:alpha val="71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EAD8A428-E3DC-E749-B330-142BD70103B7}"/>
                </a:ext>
              </a:extLst>
            </p:cNvPr>
            <p:cNvSpPr/>
            <p:nvPr/>
          </p:nvSpPr>
          <p:spPr>
            <a:xfrm>
              <a:off x="6895503" y="1131197"/>
              <a:ext cx="591670" cy="582707"/>
            </a:xfrm>
            <a:prstGeom prst="ellipse">
              <a:avLst/>
            </a:prstGeom>
            <a:solidFill>
              <a:schemeClr val="bg2">
                <a:lumMod val="6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v1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C312EF7-E934-864F-A526-F79BD25D14A4}"/>
              </a:ext>
            </a:extLst>
          </p:cNvPr>
          <p:cNvGrpSpPr/>
          <p:nvPr/>
        </p:nvGrpSpPr>
        <p:grpSpPr>
          <a:xfrm>
            <a:off x="2304896" y="3429000"/>
            <a:ext cx="2778299" cy="2886530"/>
            <a:chOff x="6819870" y="214033"/>
            <a:chExt cx="2778299" cy="2886530"/>
          </a:xfrm>
        </p:grpSpPr>
        <p:sp>
          <p:nvSpPr>
            <p:cNvPr id="40" name="Triangle 39">
              <a:extLst>
                <a:ext uri="{FF2B5EF4-FFF2-40B4-BE49-F238E27FC236}">
                  <a16:creationId xmlns:a16="http://schemas.microsoft.com/office/drawing/2014/main" id="{CED1B0DF-2879-1643-8ECB-E5C6A194315A}"/>
                </a:ext>
              </a:extLst>
            </p:cNvPr>
            <p:cNvSpPr/>
            <p:nvPr/>
          </p:nvSpPr>
          <p:spPr>
            <a:xfrm>
              <a:off x="6819870" y="478108"/>
              <a:ext cx="2778299" cy="2622455"/>
            </a:xfrm>
            <a:prstGeom prst="triangle">
              <a:avLst>
                <a:gd name="adj" fmla="val 47200"/>
              </a:avLst>
            </a:prstGeom>
            <a:solidFill>
              <a:schemeClr val="bg2">
                <a:lumMod val="6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8E13F97F-F9C4-BB4F-A5D4-669112CB656D}"/>
                </a:ext>
              </a:extLst>
            </p:cNvPr>
            <p:cNvSpPr/>
            <p:nvPr/>
          </p:nvSpPr>
          <p:spPr>
            <a:xfrm>
              <a:off x="7835393" y="214033"/>
              <a:ext cx="591670" cy="582707"/>
            </a:xfrm>
            <a:prstGeom prst="ellipse">
              <a:avLst/>
            </a:prstGeom>
            <a:solidFill>
              <a:schemeClr val="bg2">
                <a:lumMod val="6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v1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879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2" grpId="0"/>
      <p:bldP spid="22" grpId="1"/>
      <p:bldP spid="23" grpId="0"/>
      <p:bldP spid="23" grpId="1"/>
      <p:bldP spid="12" grpId="0"/>
      <p:bldP spid="12" grpId="1"/>
      <p:bldP spid="28" grpId="0"/>
      <p:bldP spid="28" grpId="1"/>
      <p:bldP spid="3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it up!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5D1B26-B24C-BB47-BE7F-EE37CF64CABF}"/>
              </a:ext>
            </a:extLst>
          </p:cNvPr>
          <p:cNvSpPr txBox="1"/>
          <p:nvPr/>
        </p:nvSpPr>
        <p:spPr>
          <a:xfrm>
            <a:off x="917815" y="1909079"/>
            <a:ext cx="194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Recursion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FC9FAC-A9FC-2A45-8FF3-EA7D6D543EE3}"/>
              </a:ext>
            </a:extLst>
          </p:cNvPr>
          <p:cNvSpPr txBox="1"/>
          <p:nvPr/>
        </p:nvSpPr>
        <p:spPr>
          <a:xfrm>
            <a:off x="1277483" y="3429000"/>
            <a:ext cx="1953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Subproblem?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19EF75-EC9F-2F48-BD2A-FDC78EE4CF42}"/>
              </a:ext>
            </a:extLst>
          </p:cNvPr>
          <p:cNvSpPr txBox="1"/>
          <p:nvPr/>
        </p:nvSpPr>
        <p:spPr>
          <a:xfrm>
            <a:off x="1073359" y="5133586"/>
            <a:ext cx="2807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Stopping condition?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BE1106-4306-314B-8862-628F220D4729}"/>
              </a:ext>
            </a:extLst>
          </p:cNvPr>
          <p:cNvSpPr txBox="1"/>
          <p:nvPr/>
        </p:nvSpPr>
        <p:spPr>
          <a:xfrm>
            <a:off x="4281987" y="3182778"/>
            <a:ext cx="311604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LCA(left subtree), or</a:t>
            </a:r>
          </a:p>
          <a:p>
            <a:r>
              <a:rPr lang="en-US" sz="2800" dirty="0">
                <a:solidFill>
                  <a:srgbClr val="0070C0"/>
                </a:solidFill>
              </a:rPr>
              <a:t>LCA(right subtree)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4373C-34E1-8B4E-9605-E2B90763D53E}"/>
              </a:ext>
            </a:extLst>
          </p:cNvPr>
          <p:cNvSpPr/>
          <p:nvPr/>
        </p:nvSpPr>
        <p:spPr>
          <a:xfrm>
            <a:off x="4572000" y="5102808"/>
            <a:ext cx="296247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Node == null, or</a:t>
            </a:r>
          </a:p>
          <a:p>
            <a:r>
              <a:rPr lang="en-US" sz="2800" dirty="0" err="1">
                <a:solidFill>
                  <a:srgbClr val="0070C0"/>
                </a:solidFill>
              </a:rPr>
              <a:t>Node.val</a:t>
            </a:r>
            <a:r>
              <a:rPr lang="en-US" sz="2800" dirty="0">
                <a:solidFill>
                  <a:srgbClr val="0070C0"/>
                </a:solidFill>
              </a:rPr>
              <a:t> is the LCA</a:t>
            </a:r>
          </a:p>
        </p:txBody>
      </p:sp>
    </p:spTree>
    <p:extLst>
      <p:ext uri="{BB962C8B-B14F-4D97-AF65-F5344CB8AC3E}">
        <p14:creationId xmlns:p14="http://schemas.microsoft.com/office/powerpoint/2010/main" val="41574519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1F6ABA-CCCF-984B-87FB-5BDCB309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it up!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EEB146-6B29-364D-98EB-CA19FAD78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348" y="752029"/>
            <a:ext cx="6136167" cy="55974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791C6D-9B13-5C48-869A-CDD20D901A43}"/>
              </a:ext>
            </a:extLst>
          </p:cNvPr>
          <p:cNvSpPr txBox="1"/>
          <p:nvPr/>
        </p:nvSpPr>
        <p:spPr>
          <a:xfrm>
            <a:off x="94004" y="6477712"/>
            <a:ext cx="223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  <a:highlight>
                  <a:srgbClr val="FFFF00"/>
                </a:highlight>
              </a:rPr>
              <a:t>What if it’s not a BST?</a:t>
            </a:r>
          </a:p>
        </p:txBody>
      </p:sp>
    </p:spTree>
    <p:extLst>
      <p:ext uri="{BB962C8B-B14F-4D97-AF65-F5344CB8AC3E}">
        <p14:creationId xmlns:p14="http://schemas.microsoft.com/office/powerpoint/2010/main" val="2109421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E7194A-E240-6C44-93E4-BCACF8A72880}"/>
              </a:ext>
            </a:extLst>
          </p:cNvPr>
          <p:cNvSpPr txBox="1"/>
          <p:nvPr/>
        </p:nvSpPr>
        <p:spPr>
          <a:xfrm>
            <a:off x="521062" y="2862841"/>
            <a:ext cx="79746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>
                <a:solidFill>
                  <a:srgbClr val="C00000"/>
                </a:solidFill>
              </a:rPr>
              <a:t>Why are we talking about binary trees again?</a:t>
            </a:r>
          </a:p>
        </p:txBody>
      </p:sp>
    </p:spTree>
    <p:extLst>
      <p:ext uri="{BB962C8B-B14F-4D97-AF65-F5344CB8AC3E}">
        <p14:creationId xmlns:p14="http://schemas.microsoft.com/office/powerpoint/2010/main" val="31336056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6E1268B-778A-D74B-9445-664E42938651}"/>
              </a:ext>
            </a:extLst>
          </p:cNvPr>
          <p:cNvSpPr/>
          <p:nvPr/>
        </p:nvSpPr>
        <p:spPr>
          <a:xfrm>
            <a:off x="155985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675DBF-CB21-FA49-AA02-7980BAB75F88}"/>
              </a:ext>
            </a:extLst>
          </p:cNvPr>
          <p:cNvSpPr/>
          <p:nvPr/>
        </p:nvSpPr>
        <p:spPr>
          <a:xfrm>
            <a:off x="215152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CB2AB3-DBCA-3841-B777-B89BC6F8B2F4}"/>
              </a:ext>
            </a:extLst>
          </p:cNvPr>
          <p:cNvSpPr/>
          <p:nvPr/>
        </p:nvSpPr>
        <p:spPr>
          <a:xfrm>
            <a:off x="274319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420748-16FD-674C-B5A5-7415AAC6F4F6}"/>
              </a:ext>
            </a:extLst>
          </p:cNvPr>
          <p:cNvSpPr/>
          <p:nvPr/>
        </p:nvSpPr>
        <p:spPr>
          <a:xfrm>
            <a:off x="333486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A40EF0-2EC9-394D-9A07-73C5E6CA7BD7}"/>
              </a:ext>
            </a:extLst>
          </p:cNvPr>
          <p:cNvSpPr/>
          <p:nvPr/>
        </p:nvSpPr>
        <p:spPr>
          <a:xfrm>
            <a:off x="392653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663804-599C-BF4F-B5A7-6F0B99E33FAB}"/>
              </a:ext>
            </a:extLst>
          </p:cNvPr>
          <p:cNvSpPr/>
          <p:nvPr/>
        </p:nvSpPr>
        <p:spPr>
          <a:xfrm>
            <a:off x="4518209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A71199-4D51-A741-9ECF-2C53F40EC982}"/>
              </a:ext>
            </a:extLst>
          </p:cNvPr>
          <p:cNvSpPr/>
          <p:nvPr/>
        </p:nvSpPr>
        <p:spPr>
          <a:xfrm>
            <a:off x="510987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799F00-2F63-3C44-9E8E-3818BBFE07C6}"/>
              </a:ext>
            </a:extLst>
          </p:cNvPr>
          <p:cNvSpPr/>
          <p:nvPr/>
        </p:nvSpPr>
        <p:spPr>
          <a:xfrm>
            <a:off x="570154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7DDE66-674C-3945-A6A1-2D30B96865A4}"/>
              </a:ext>
            </a:extLst>
          </p:cNvPr>
          <p:cNvSpPr/>
          <p:nvPr/>
        </p:nvSpPr>
        <p:spPr>
          <a:xfrm>
            <a:off x="629321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740AC3-19A8-8541-B4E0-415419D2C307}"/>
              </a:ext>
            </a:extLst>
          </p:cNvPr>
          <p:cNvSpPr/>
          <p:nvPr/>
        </p:nvSpPr>
        <p:spPr>
          <a:xfrm>
            <a:off x="6884886" y="418651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360919-1417-4049-B5B0-B0CE9DEF86C6}"/>
              </a:ext>
            </a:extLst>
          </p:cNvPr>
          <p:cNvSpPr txBox="1"/>
          <p:nvPr/>
        </p:nvSpPr>
        <p:spPr>
          <a:xfrm>
            <a:off x="4500280" y="1712259"/>
            <a:ext cx="1627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Target: 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9ECBF4-4815-D649-8E97-6EE7DA28D4EA}"/>
              </a:ext>
            </a:extLst>
          </p:cNvPr>
          <p:cNvSpPr txBox="1"/>
          <p:nvPr/>
        </p:nvSpPr>
        <p:spPr>
          <a:xfrm>
            <a:off x="1757083" y="4885765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5F33DF-C228-BF42-A772-80BEB8E2160E}"/>
              </a:ext>
            </a:extLst>
          </p:cNvPr>
          <p:cNvSpPr txBox="1"/>
          <p:nvPr/>
        </p:nvSpPr>
        <p:spPr>
          <a:xfrm>
            <a:off x="2296521" y="48875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12C7F4-6336-CE41-A3F2-07BF01D5C22B}"/>
              </a:ext>
            </a:extLst>
          </p:cNvPr>
          <p:cNvSpPr txBox="1"/>
          <p:nvPr/>
        </p:nvSpPr>
        <p:spPr>
          <a:xfrm>
            <a:off x="2888191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930E3D-05BD-BB4C-A7BE-C3B384AE62B8}"/>
              </a:ext>
            </a:extLst>
          </p:cNvPr>
          <p:cNvSpPr txBox="1"/>
          <p:nvPr/>
        </p:nvSpPr>
        <p:spPr>
          <a:xfrm>
            <a:off x="3479861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D10DCF-B9CC-8943-AB13-320ED50FF895}"/>
              </a:ext>
            </a:extLst>
          </p:cNvPr>
          <p:cNvSpPr txBox="1"/>
          <p:nvPr/>
        </p:nvSpPr>
        <p:spPr>
          <a:xfrm>
            <a:off x="4103762" y="4885765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E2F3BF-86F6-6040-BD94-9A116AEA8E02}"/>
              </a:ext>
            </a:extLst>
          </p:cNvPr>
          <p:cNvSpPr txBox="1"/>
          <p:nvPr/>
        </p:nvSpPr>
        <p:spPr>
          <a:xfrm>
            <a:off x="4643200" y="48875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B09E32-6C4D-C644-99FD-4FC4E226C969}"/>
              </a:ext>
            </a:extLst>
          </p:cNvPr>
          <p:cNvSpPr txBox="1"/>
          <p:nvPr/>
        </p:nvSpPr>
        <p:spPr>
          <a:xfrm>
            <a:off x="5234870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147D04-F895-9D4A-9663-9A00F570C436}"/>
              </a:ext>
            </a:extLst>
          </p:cNvPr>
          <p:cNvSpPr txBox="1"/>
          <p:nvPr/>
        </p:nvSpPr>
        <p:spPr>
          <a:xfrm>
            <a:off x="5826540" y="4885765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E361BB-E92E-3E48-9CBB-A10168DE4C68}"/>
              </a:ext>
            </a:extLst>
          </p:cNvPr>
          <p:cNvSpPr txBox="1"/>
          <p:nvPr/>
        </p:nvSpPr>
        <p:spPr>
          <a:xfrm>
            <a:off x="6450441" y="4860650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8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5894865-6E9E-FE45-80F0-242C7D7C6E25}"/>
              </a:ext>
            </a:extLst>
          </p:cNvPr>
          <p:cNvSpPr txBox="1"/>
          <p:nvPr/>
        </p:nvSpPr>
        <p:spPr>
          <a:xfrm>
            <a:off x="7042111" y="4860650"/>
            <a:ext cx="301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</a:schemeClr>
                </a:solidFill>
              </a:rPr>
              <a:t>9</a:t>
            </a:r>
          </a:p>
        </p:txBody>
      </p: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CFCE7B41-F60E-454E-A7EF-7B398681552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141546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7B6045A0-2636-D245-A721-6407A3D6748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740482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>
            <a:extLst>
              <a:ext uri="{FF2B5EF4-FFF2-40B4-BE49-F238E27FC236}">
                <a16:creationId xmlns:a16="http://schemas.microsoft.com/office/drawing/2014/main" id="{5F121B0A-DA76-B44E-9B0D-15B4CF293E9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339418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4A62F226-AC6B-894E-94D7-EEBE4A0049B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20189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36D777D7-D09F-5246-87F6-ED931187F24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519972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66A50D72-58A7-134C-8EC3-D271FE289A7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11642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7242A39B-6E4A-944F-A94B-C6330B4643C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708644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A7E3EF1C-88F7-0B4A-9024-6BBD3F318F4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308427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B1F87309-0513-5049-8C14-C7D8A17164F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890769" y="3887323"/>
            <a:ext cx="12700" cy="591670"/>
          </a:xfrm>
          <a:prstGeom prst="curvedConnector3">
            <a:avLst>
              <a:gd name="adj1" fmla="val 34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38A34CB9-B24B-A94D-9E2A-51E6C91891A4}"/>
              </a:ext>
            </a:extLst>
          </p:cNvPr>
          <p:cNvSpPr/>
          <p:nvPr/>
        </p:nvSpPr>
        <p:spPr>
          <a:xfrm>
            <a:off x="6884886" y="4186518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id="{4224E193-0DD3-2A49-A5DE-C0418B4A6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</p:spTree>
    <p:extLst>
      <p:ext uri="{BB962C8B-B14F-4D97-AF65-F5344CB8AC3E}">
        <p14:creationId xmlns:p14="http://schemas.microsoft.com/office/powerpoint/2010/main" val="754134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F4F769E-6142-6440-9319-349DC8A04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9597" y="5458982"/>
            <a:ext cx="2197100" cy="1409700"/>
          </a:xfrm>
          <a:prstGeom prst="rect">
            <a:avLst/>
          </a:prstGeom>
        </p:spPr>
      </p:pic>
      <p:sp>
        <p:nvSpPr>
          <p:cNvPr id="4" name="Title 36">
            <a:extLst>
              <a:ext uri="{FF2B5EF4-FFF2-40B4-BE49-F238E27FC236}">
                <a16:creationId xmlns:a16="http://schemas.microsoft.com/office/drawing/2014/main" id="{8FE6A553-AC1A-B94D-A4DF-F8C6F6E2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/>
              <a:t>search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F1FCBD-8A8D-8145-9067-5E7EE4221080}"/>
              </a:ext>
            </a:extLst>
          </p:cNvPr>
          <p:cNvSpPr txBox="1"/>
          <p:nvPr/>
        </p:nvSpPr>
        <p:spPr>
          <a:xfrm>
            <a:off x="911639" y="1649339"/>
            <a:ext cx="3660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Possible Solutions: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066BAD-5309-E448-A235-31C5F7C6FA75}"/>
              </a:ext>
            </a:extLst>
          </p:cNvPr>
          <p:cNvSpPr txBox="1"/>
          <p:nvPr/>
        </p:nvSpPr>
        <p:spPr>
          <a:xfrm>
            <a:off x="1818891" y="2784031"/>
            <a:ext cx="54312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Linear search in a random </a:t>
            </a:r>
            <a:r>
              <a:rPr lang="en-US" sz="3200" u="sng" dirty="0">
                <a:solidFill>
                  <a:srgbClr val="0070C0"/>
                </a:solidFill>
              </a:rPr>
              <a:t>array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55ADC-8ABA-E747-9F5F-93489A5D3EBE}"/>
              </a:ext>
            </a:extLst>
          </p:cNvPr>
          <p:cNvSpPr txBox="1"/>
          <p:nvPr/>
        </p:nvSpPr>
        <p:spPr>
          <a:xfrm>
            <a:off x="1873443" y="3996483"/>
            <a:ext cx="57318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Sort </a:t>
            </a:r>
            <a:r>
              <a:rPr lang="en-US" sz="3200" u="sng" dirty="0">
                <a:solidFill>
                  <a:srgbClr val="00B050"/>
                </a:solidFill>
              </a:rPr>
              <a:t>array</a:t>
            </a:r>
            <a:r>
              <a:rPr lang="en-US" sz="3200" dirty="0">
                <a:solidFill>
                  <a:srgbClr val="00B050"/>
                </a:solidFill>
              </a:rPr>
              <a:t> and then binary search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FE4377-65A0-C442-9921-FBA3B3B18761}"/>
              </a:ext>
            </a:extLst>
          </p:cNvPr>
          <p:cNvSpPr txBox="1"/>
          <p:nvPr/>
        </p:nvSpPr>
        <p:spPr>
          <a:xfrm>
            <a:off x="1878358" y="5302915"/>
            <a:ext cx="3915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Use binary search tree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18C6F5-7E21-9945-9116-6E8BD4E4E841}"/>
              </a:ext>
            </a:extLst>
          </p:cNvPr>
          <p:cNvSpPr txBox="1"/>
          <p:nvPr/>
        </p:nvSpPr>
        <p:spPr>
          <a:xfrm>
            <a:off x="4684803" y="3403788"/>
            <a:ext cx="272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Slow insertion, slow search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B2212-75B3-DA42-80AB-421D746410EE}"/>
              </a:ext>
            </a:extLst>
          </p:cNvPr>
          <p:cNvSpPr txBox="1"/>
          <p:nvPr/>
        </p:nvSpPr>
        <p:spPr>
          <a:xfrm>
            <a:off x="4739356" y="4620001"/>
            <a:ext cx="272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Slow insertion, slow search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1C6198-56B4-BC47-A6C9-7BD4A740A0B9}"/>
              </a:ext>
            </a:extLst>
          </p:cNvPr>
          <p:cNvSpPr txBox="1"/>
          <p:nvPr/>
        </p:nvSpPr>
        <p:spPr>
          <a:xfrm>
            <a:off x="4785642" y="5864389"/>
            <a:ext cx="2528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fast insertion, fast search</a:t>
            </a:r>
          </a:p>
        </p:txBody>
      </p:sp>
    </p:spTree>
    <p:extLst>
      <p:ext uri="{BB962C8B-B14F-4D97-AF65-F5344CB8AC3E}">
        <p14:creationId xmlns:p14="http://schemas.microsoft.com/office/powerpoint/2010/main" val="394971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Is this a binary search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188076" y="265271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2719541" y="346994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015376" y="2944066"/>
            <a:ext cx="1172700" cy="525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5344586" y="338204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4779746" y="2944066"/>
            <a:ext cx="860675" cy="4379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6187322" y="407452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5936256" y="3673398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1832036" y="4442760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515768" y="4442760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2763154" y="56037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268384" y="563575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127871" y="3761296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311211" y="3761296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107438" y="4734113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058989" y="4734113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9E389D6-5539-EF42-AABD-F1D85698F2E7}"/>
              </a:ext>
            </a:extLst>
          </p:cNvPr>
          <p:cNvSpPr/>
          <p:nvPr/>
        </p:nvSpPr>
        <p:spPr>
          <a:xfrm>
            <a:off x="4505192" y="413706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11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8F69986-EDDD-7448-959C-85973CCFD868}"/>
              </a:ext>
            </a:extLst>
          </p:cNvPr>
          <p:cNvCxnSpPr>
            <a:cxnSpLocks/>
            <a:stCxn id="28" idx="1"/>
            <a:endCxn id="23" idx="0"/>
          </p:cNvCxnSpPr>
          <p:nvPr/>
        </p:nvCxnSpPr>
        <p:spPr>
          <a:xfrm flipH="1">
            <a:off x="4801027" y="3673398"/>
            <a:ext cx="543559" cy="4636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36061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9382D1-A5E2-BD41-B5F9-606DE8455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D52F69F-DB05-0545-8495-118FB6B3117B}"/>
              </a:ext>
            </a:extLst>
          </p:cNvPr>
          <p:cNvSpPr/>
          <p:nvPr/>
        </p:nvSpPr>
        <p:spPr>
          <a:xfrm>
            <a:off x="771713" y="4606184"/>
            <a:ext cx="7600573" cy="435836"/>
          </a:xfrm>
          <a:prstGeom prst="roundRect">
            <a:avLst/>
          </a:prstGeom>
          <a:solidFill>
            <a:schemeClr val="bg2">
              <a:lumMod val="6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85670A-7689-2043-8CD6-34B768310F35}"/>
              </a:ext>
            </a:extLst>
          </p:cNvPr>
          <p:cNvCxnSpPr>
            <a:cxnSpLocks/>
          </p:cNvCxnSpPr>
          <p:nvPr/>
        </p:nvCxnSpPr>
        <p:spPr>
          <a:xfrm>
            <a:off x="8182264" y="3420455"/>
            <a:ext cx="0" cy="1054686"/>
          </a:xfrm>
          <a:prstGeom prst="straightConnector1">
            <a:avLst/>
          </a:prstGeom>
          <a:ln>
            <a:solidFill>
              <a:srgbClr val="C00000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6A3136F-C5A1-8D42-A3BE-15A145EA7B9B}"/>
              </a:ext>
            </a:extLst>
          </p:cNvPr>
          <p:cNvSpPr txBox="1"/>
          <p:nvPr/>
        </p:nvSpPr>
        <p:spPr>
          <a:xfrm>
            <a:off x="8182264" y="3600657"/>
            <a:ext cx="796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search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E10C5EED-332B-0B43-B69E-CC76883481ED}"/>
              </a:ext>
            </a:extLst>
          </p:cNvPr>
          <p:cNvSpPr/>
          <p:nvPr/>
        </p:nvSpPr>
        <p:spPr>
          <a:xfrm rot="5400000">
            <a:off x="4439540" y="1763029"/>
            <a:ext cx="264919" cy="7600574"/>
          </a:xfrm>
          <a:prstGeom prst="rightBrac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2EC8B6-5E94-4C47-B29C-17FBAF3EDDEB}"/>
              </a:ext>
            </a:extLst>
          </p:cNvPr>
          <p:cNvSpPr txBox="1"/>
          <p:nvPr/>
        </p:nvSpPr>
        <p:spPr>
          <a:xfrm>
            <a:off x="4287396" y="5791913"/>
            <a:ext cx="719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Size 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72D5365-EA2B-7242-BD47-49110F323CA6}"/>
              </a:ext>
            </a:extLst>
          </p:cNvPr>
          <p:cNvGrpSpPr/>
          <p:nvPr/>
        </p:nvGrpSpPr>
        <p:grpSpPr>
          <a:xfrm>
            <a:off x="771712" y="1752345"/>
            <a:ext cx="5731826" cy="1789723"/>
            <a:chOff x="771712" y="1752345"/>
            <a:chExt cx="5731826" cy="178972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64CB31-6527-0C4D-8414-FB376D978743}"/>
                </a:ext>
              </a:extLst>
            </p:cNvPr>
            <p:cNvSpPr txBox="1"/>
            <p:nvPr/>
          </p:nvSpPr>
          <p:spPr>
            <a:xfrm>
              <a:off x="771712" y="1752345"/>
              <a:ext cx="543129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rgbClr val="0070C0"/>
                  </a:solidFill>
                </a:rPr>
                <a:t>Linear search in a random </a:t>
              </a:r>
              <a:r>
                <a:rPr lang="en-US" sz="3200" u="sng" dirty="0">
                  <a:solidFill>
                    <a:srgbClr val="0070C0"/>
                  </a:solidFill>
                </a:rPr>
                <a:t>array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62FA3B9-9243-CD4B-A5B2-64C37FE9D649}"/>
                </a:ext>
              </a:extLst>
            </p:cNvPr>
            <p:cNvSpPr txBox="1"/>
            <p:nvPr/>
          </p:nvSpPr>
          <p:spPr>
            <a:xfrm>
              <a:off x="771712" y="2379687"/>
              <a:ext cx="573182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rgbClr val="00B050"/>
                  </a:solidFill>
                </a:rPr>
                <a:t>Sort </a:t>
              </a:r>
              <a:r>
                <a:rPr lang="en-US" sz="3200" u="sng" dirty="0">
                  <a:solidFill>
                    <a:srgbClr val="00B050"/>
                  </a:solidFill>
                </a:rPr>
                <a:t>array</a:t>
              </a:r>
              <a:r>
                <a:rPr lang="en-US" sz="3200" dirty="0">
                  <a:solidFill>
                    <a:srgbClr val="00B050"/>
                  </a:solidFill>
                </a:rPr>
                <a:t> and then binary search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7E23E90-268F-B848-A867-2DB18F0F850E}"/>
                </a:ext>
              </a:extLst>
            </p:cNvPr>
            <p:cNvSpPr txBox="1"/>
            <p:nvPr/>
          </p:nvSpPr>
          <p:spPr>
            <a:xfrm>
              <a:off x="771712" y="2957293"/>
              <a:ext cx="39150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rgbClr val="FF0000"/>
                  </a:solidFill>
                </a:rPr>
                <a:t>Use binary search tree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8075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9" grpId="0" animBg="1"/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9382D1-A5E2-BD41-B5F9-606DE8455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72D5365-EA2B-7242-BD47-49110F323CA6}"/>
              </a:ext>
            </a:extLst>
          </p:cNvPr>
          <p:cNvGrpSpPr/>
          <p:nvPr/>
        </p:nvGrpSpPr>
        <p:grpSpPr>
          <a:xfrm>
            <a:off x="771712" y="1752345"/>
            <a:ext cx="5731826" cy="1789723"/>
            <a:chOff x="771712" y="1752345"/>
            <a:chExt cx="5731826" cy="178972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64CB31-6527-0C4D-8414-FB376D978743}"/>
                </a:ext>
              </a:extLst>
            </p:cNvPr>
            <p:cNvSpPr txBox="1"/>
            <p:nvPr/>
          </p:nvSpPr>
          <p:spPr>
            <a:xfrm>
              <a:off x="771712" y="1752345"/>
              <a:ext cx="543129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chemeClr val="bg2">
                      <a:lumMod val="65000"/>
                    </a:schemeClr>
                  </a:solidFill>
                </a:rPr>
                <a:t>Linear search in a random </a:t>
              </a:r>
              <a:r>
                <a:rPr lang="en-US" sz="3200" u="sng" dirty="0">
                  <a:solidFill>
                    <a:schemeClr val="bg2">
                      <a:lumMod val="65000"/>
                    </a:schemeClr>
                  </a:solidFill>
                </a:rPr>
                <a:t>array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62FA3B9-9243-CD4B-A5B2-64C37FE9D649}"/>
                </a:ext>
              </a:extLst>
            </p:cNvPr>
            <p:cNvSpPr txBox="1"/>
            <p:nvPr/>
          </p:nvSpPr>
          <p:spPr>
            <a:xfrm>
              <a:off x="771712" y="2379687"/>
              <a:ext cx="573182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chemeClr val="bg2">
                      <a:lumMod val="65000"/>
                    </a:schemeClr>
                  </a:solidFill>
                </a:rPr>
                <a:t>Sort </a:t>
              </a:r>
              <a:r>
                <a:rPr lang="en-US" sz="3200" u="sng" dirty="0">
                  <a:solidFill>
                    <a:schemeClr val="bg2">
                      <a:lumMod val="65000"/>
                    </a:schemeClr>
                  </a:solidFill>
                </a:rPr>
                <a:t>array</a:t>
              </a:r>
              <a:r>
                <a:rPr lang="en-US" sz="3200" dirty="0">
                  <a:solidFill>
                    <a:schemeClr val="bg2">
                      <a:lumMod val="65000"/>
                    </a:schemeClr>
                  </a:solidFill>
                </a:rPr>
                <a:t> and then binary search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7E23E90-268F-B848-A867-2DB18F0F850E}"/>
                </a:ext>
              </a:extLst>
            </p:cNvPr>
            <p:cNvSpPr txBox="1"/>
            <p:nvPr/>
          </p:nvSpPr>
          <p:spPr>
            <a:xfrm>
              <a:off x="771712" y="2957293"/>
              <a:ext cx="39150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rgbClr val="FF0000"/>
                  </a:solidFill>
                </a:rPr>
                <a:t>Use </a:t>
              </a:r>
              <a:r>
                <a:rPr lang="en-US" sz="3200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binary search tree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A2625BA-F612-D649-BF83-400ADADF9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106" y="3224900"/>
            <a:ext cx="3662857" cy="32615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DCC1C8D-B53C-EF41-8F40-FAEAF881F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945" y="3903516"/>
            <a:ext cx="3493685" cy="2630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181025F-5979-524C-82FB-B2CAED9371F9}"/>
              </a:ext>
            </a:extLst>
          </p:cNvPr>
          <p:cNvCxnSpPr>
            <a:cxnSpLocks/>
          </p:cNvCxnSpPr>
          <p:nvPr/>
        </p:nvCxnSpPr>
        <p:spPr>
          <a:xfrm flipH="1">
            <a:off x="1794617" y="5785503"/>
            <a:ext cx="5001917" cy="393106"/>
          </a:xfrm>
          <a:prstGeom prst="straightConnector1">
            <a:avLst/>
          </a:prstGeom>
          <a:ln>
            <a:solidFill>
              <a:srgbClr val="C00000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929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9382D1-A5E2-BD41-B5F9-606DE8455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search problem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0DEA09-834D-3645-A622-0266914F6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495" y="1554805"/>
            <a:ext cx="7093009" cy="51288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346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F4F769E-6142-6440-9319-349DC8A04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9597" y="5458982"/>
            <a:ext cx="2197100" cy="1409700"/>
          </a:xfrm>
          <a:prstGeom prst="rect">
            <a:avLst/>
          </a:prstGeom>
        </p:spPr>
      </p:pic>
      <p:sp>
        <p:nvSpPr>
          <p:cNvPr id="4" name="Title 36">
            <a:extLst>
              <a:ext uri="{FF2B5EF4-FFF2-40B4-BE49-F238E27FC236}">
                <a16:creationId xmlns:a16="http://schemas.microsoft.com/office/drawing/2014/main" id="{8FE6A553-AC1A-B94D-A4DF-F8C6F6E2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/>
              <a:t>search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F1FCBD-8A8D-8145-9067-5E7EE4221080}"/>
              </a:ext>
            </a:extLst>
          </p:cNvPr>
          <p:cNvSpPr txBox="1"/>
          <p:nvPr/>
        </p:nvSpPr>
        <p:spPr>
          <a:xfrm>
            <a:off x="911639" y="1649339"/>
            <a:ext cx="3660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Possible Solutions: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066BAD-5309-E448-A235-31C5F7C6FA75}"/>
              </a:ext>
            </a:extLst>
          </p:cNvPr>
          <p:cNvSpPr txBox="1"/>
          <p:nvPr/>
        </p:nvSpPr>
        <p:spPr>
          <a:xfrm>
            <a:off x="2810203" y="2784031"/>
            <a:ext cx="54312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Linear search in a random </a:t>
            </a:r>
            <a:r>
              <a:rPr lang="en-US" sz="3200" u="sng" dirty="0">
                <a:solidFill>
                  <a:srgbClr val="0070C0"/>
                </a:solidFill>
              </a:rPr>
              <a:t>array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55ADC-8ABA-E747-9F5F-93489A5D3EBE}"/>
              </a:ext>
            </a:extLst>
          </p:cNvPr>
          <p:cNvSpPr txBox="1"/>
          <p:nvPr/>
        </p:nvSpPr>
        <p:spPr>
          <a:xfrm>
            <a:off x="2864755" y="3996483"/>
            <a:ext cx="57318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Sort </a:t>
            </a:r>
            <a:r>
              <a:rPr lang="en-US" sz="3200" u="sng" dirty="0">
                <a:solidFill>
                  <a:srgbClr val="00B050"/>
                </a:solidFill>
              </a:rPr>
              <a:t>array</a:t>
            </a:r>
            <a:r>
              <a:rPr lang="en-US" sz="3200" dirty="0">
                <a:solidFill>
                  <a:srgbClr val="00B050"/>
                </a:solidFill>
              </a:rPr>
              <a:t> and then binary search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FE4377-65A0-C442-9921-FBA3B3B18761}"/>
              </a:ext>
            </a:extLst>
          </p:cNvPr>
          <p:cNvSpPr txBox="1"/>
          <p:nvPr/>
        </p:nvSpPr>
        <p:spPr>
          <a:xfrm>
            <a:off x="2869670" y="5302915"/>
            <a:ext cx="3915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Use binary search tree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18C6F5-7E21-9945-9116-6E8BD4E4E841}"/>
              </a:ext>
            </a:extLst>
          </p:cNvPr>
          <p:cNvSpPr txBox="1"/>
          <p:nvPr/>
        </p:nvSpPr>
        <p:spPr>
          <a:xfrm>
            <a:off x="5676115" y="3403788"/>
            <a:ext cx="272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Slow insertion, slow search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B2212-75B3-DA42-80AB-421D746410EE}"/>
              </a:ext>
            </a:extLst>
          </p:cNvPr>
          <p:cNvSpPr txBox="1"/>
          <p:nvPr/>
        </p:nvSpPr>
        <p:spPr>
          <a:xfrm>
            <a:off x="5730668" y="4620001"/>
            <a:ext cx="272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Slow insertion, slow search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1C6198-56B4-BC47-A6C9-7BD4A740A0B9}"/>
              </a:ext>
            </a:extLst>
          </p:cNvPr>
          <p:cNvSpPr txBox="1"/>
          <p:nvPr/>
        </p:nvSpPr>
        <p:spPr>
          <a:xfrm>
            <a:off x="5776954" y="5864389"/>
            <a:ext cx="2528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fast insertion, fast search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EC7BF0F-270C-8242-A8A6-4272BA71DA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198" y="2598734"/>
            <a:ext cx="1336266" cy="9553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2011538-DEE8-5B49-B0FA-F2EFF78675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5853" y="4024759"/>
            <a:ext cx="1292164" cy="84463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27AAA6A-C2EB-1E48-BC5C-51C7522356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5853" y="5444200"/>
            <a:ext cx="1331351" cy="95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4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Is this a binary search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4188076" y="265271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4FB89E-5DC3-9444-925D-9B4C571F3816}"/>
              </a:ext>
            </a:extLst>
          </p:cNvPr>
          <p:cNvSpPr/>
          <p:nvPr/>
        </p:nvSpPr>
        <p:spPr>
          <a:xfrm>
            <a:off x="2719541" y="346994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059A92-3C31-FE4F-8B56-3E79CE5213C6}"/>
              </a:ext>
            </a:extLst>
          </p:cNvPr>
          <p:cNvCxnSpPr>
            <a:cxnSpLocks/>
            <a:stCxn id="25" idx="1"/>
            <a:endCxn id="26" idx="0"/>
          </p:cNvCxnSpPr>
          <p:nvPr/>
        </p:nvCxnSpPr>
        <p:spPr>
          <a:xfrm flipH="1">
            <a:off x="3015376" y="2944066"/>
            <a:ext cx="1172700" cy="525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383C7-9E58-EB49-9984-DBF13381D323}"/>
              </a:ext>
            </a:extLst>
          </p:cNvPr>
          <p:cNvSpPr/>
          <p:nvPr/>
        </p:nvSpPr>
        <p:spPr>
          <a:xfrm>
            <a:off x="1832036" y="4442760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4C0A5-5C01-1244-904B-90F531F11E80}"/>
              </a:ext>
            </a:extLst>
          </p:cNvPr>
          <p:cNvSpPr/>
          <p:nvPr/>
        </p:nvSpPr>
        <p:spPr>
          <a:xfrm>
            <a:off x="3515768" y="4442760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A0FDB-B788-5343-AF18-D7F995D68DD7}"/>
              </a:ext>
            </a:extLst>
          </p:cNvPr>
          <p:cNvSpPr/>
          <p:nvPr/>
        </p:nvSpPr>
        <p:spPr>
          <a:xfrm>
            <a:off x="2763154" y="560374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4765F5-E124-954B-AC9C-9F3282AE7705}"/>
              </a:ext>
            </a:extLst>
          </p:cNvPr>
          <p:cNvSpPr/>
          <p:nvPr/>
        </p:nvSpPr>
        <p:spPr>
          <a:xfrm>
            <a:off x="4268384" y="563575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EF8F6E-AD69-504C-8C14-BBF9AFEAA154}"/>
              </a:ext>
            </a:extLst>
          </p:cNvPr>
          <p:cNvCxnSpPr>
            <a:cxnSpLocks/>
            <a:stCxn id="26" idx="1"/>
            <a:endCxn id="11" idx="0"/>
          </p:cNvCxnSpPr>
          <p:nvPr/>
        </p:nvCxnSpPr>
        <p:spPr>
          <a:xfrm flipH="1">
            <a:off x="2127871" y="3761296"/>
            <a:ext cx="591670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F9EAC5-2754-C24C-A2E5-E81744BE23E9}"/>
              </a:ext>
            </a:extLst>
          </p:cNvPr>
          <p:cNvCxnSpPr>
            <a:cxnSpLocks/>
            <a:stCxn id="26" idx="3"/>
            <a:endCxn id="12" idx="0"/>
          </p:cNvCxnSpPr>
          <p:nvPr/>
        </p:nvCxnSpPr>
        <p:spPr>
          <a:xfrm>
            <a:off x="3311211" y="3761296"/>
            <a:ext cx="500392" cy="681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F20B3B-5E6C-294E-A91B-99A5A1018367}"/>
              </a:ext>
            </a:extLst>
          </p:cNvPr>
          <p:cNvCxnSpPr>
            <a:cxnSpLocks/>
            <a:stCxn id="12" idx="3"/>
            <a:endCxn id="14" idx="0"/>
          </p:cNvCxnSpPr>
          <p:nvPr/>
        </p:nvCxnSpPr>
        <p:spPr>
          <a:xfrm>
            <a:off x="4107438" y="4734113"/>
            <a:ext cx="456781" cy="901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C6908A-F43D-CE45-84CA-23EE66AACFB6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flipH="1">
            <a:off x="3058989" y="4734113"/>
            <a:ext cx="456779" cy="869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8415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C43CF9-987F-7347-8A4C-B594597A2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Is this a binary search tree?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EBEBF-77D4-EF44-BEC1-A85F0082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17C751-C69E-0E42-AAA1-B8AFF4126082}"/>
              </a:ext>
            </a:extLst>
          </p:cNvPr>
          <p:cNvSpPr/>
          <p:nvPr/>
        </p:nvSpPr>
        <p:spPr>
          <a:xfrm>
            <a:off x="1866216" y="246133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FB09B99-6A98-3E4D-BD56-67C61F3B8F9B}"/>
              </a:ext>
            </a:extLst>
          </p:cNvPr>
          <p:cNvSpPr/>
          <p:nvPr/>
        </p:nvSpPr>
        <p:spPr>
          <a:xfrm>
            <a:off x="2861362" y="325342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A1D91E6-4AB2-1A44-809B-85BFDECE0082}"/>
              </a:ext>
            </a:extLst>
          </p:cNvPr>
          <p:cNvCxnSpPr>
            <a:cxnSpLocks/>
            <a:stCxn id="25" idx="3"/>
            <a:endCxn id="28" idx="0"/>
          </p:cNvCxnSpPr>
          <p:nvPr/>
        </p:nvCxnSpPr>
        <p:spPr>
          <a:xfrm>
            <a:off x="2457886" y="2752688"/>
            <a:ext cx="699311" cy="500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3B9CC-D711-5142-9B15-5D02641CA41D}"/>
              </a:ext>
            </a:extLst>
          </p:cNvPr>
          <p:cNvSpPr/>
          <p:nvPr/>
        </p:nvSpPr>
        <p:spPr>
          <a:xfrm>
            <a:off x="3856498" y="404450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EA6F9C-1790-AD42-B778-EB15F80E3652}"/>
              </a:ext>
            </a:extLst>
          </p:cNvPr>
          <p:cNvCxnSpPr>
            <a:cxnSpLocks/>
            <a:stCxn id="28" idx="3"/>
            <a:endCxn id="30" idx="0"/>
          </p:cNvCxnSpPr>
          <p:nvPr/>
        </p:nvCxnSpPr>
        <p:spPr>
          <a:xfrm>
            <a:off x="3453032" y="3544774"/>
            <a:ext cx="699301" cy="4997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04AAC015-E030-434E-8054-B5E39A5098F1}"/>
              </a:ext>
            </a:extLst>
          </p:cNvPr>
          <p:cNvSpPr/>
          <p:nvPr/>
        </p:nvSpPr>
        <p:spPr>
          <a:xfrm>
            <a:off x="4987779" y="48795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D02F123-5CAF-E249-A526-107038402CC4}"/>
              </a:ext>
            </a:extLst>
          </p:cNvPr>
          <p:cNvSpPr/>
          <p:nvPr/>
        </p:nvSpPr>
        <p:spPr>
          <a:xfrm>
            <a:off x="6099456" y="5717726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B91D151-AD28-0F4B-960B-CEA7EB169221}"/>
              </a:ext>
            </a:extLst>
          </p:cNvPr>
          <p:cNvCxnSpPr>
            <a:cxnSpLocks/>
            <a:stCxn id="22" idx="3"/>
            <a:endCxn id="33" idx="0"/>
          </p:cNvCxnSpPr>
          <p:nvPr/>
        </p:nvCxnSpPr>
        <p:spPr>
          <a:xfrm>
            <a:off x="5579449" y="5170942"/>
            <a:ext cx="815842" cy="5467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44091A0-5404-6D48-95B0-948BA0BF391D}"/>
              </a:ext>
            </a:extLst>
          </p:cNvPr>
          <p:cNvCxnSpPr>
            <a:cxnSpLocks/>
            <a:stCxn id="30" idx="3"/>
            <a:endCxn id="22" idx="0"/>
          </p:cNvCxnSpPr>
          <p:nvPr/>
        </p:nvCxnSpPr>
        <p:spPr>
          <a:xfrm>
            <a:off x="4448168" y="4335861"/>
            <a:ext cx="835446" cy="5437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BB1D0C9-EFD8-A448-9FCD-F676222E0BC5}"/>
              </a:ext>
            </a:extLst>
          </p:cNvPr>
          <p:cNvSpPr/>
          <p:nvPr/>
        </p:nvSpPr>
        <p:spPr>
          <a:xfrm>
            <a:off x="4180989" y="575222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83D0491-57D3-C043-A417-2BDE2C3E717E}"/>
              </a:ext>
            </a:extLst>
          </p:cNvPr>
          <p:cNvCxnSpPr>
            <a:cxnSpLocks/>
            <a:stCxn id="22" idx="1"/>
            <a:endCxn id="13" idx="0"/>
          </p:cNvCxnSpPr>
          <p:nvPr/>
        </p:nvCxnSpPr>
        <p:spPr>
          <a:xfrm flipH="1">
            <a:off x="4476824" y="5170942"/>
            <a:ext cx="510955" cy="5812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342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74BADD-0638-D24E-9B3E-387930AC8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Definition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F3DF08-79D0-9049-ADE8-E7C2490720B7}"/>
              </a:ext>
            </a:extLst>
          </p:cNvPr>
          <p:cNvSpPr/>
          <p:nvPr/>
        </p:nvSpPr>
        <p:spPr>
          <a:xfrm>
            <a:off x="4572003" y="158139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F58990-0171-5C4C-A172-B7363AEC02EB}"/>
              </a:ext>
            </a:extLst>
          </p:cNvPr>
          <p:cNvSpPr/>
          <p:nvPr/>
        </p:nvSpPr>
        <p:spPr>
          <a:xfrm>
            <a:off x="4572000" y="157126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5135691-EE5A-A845-A899-89FA31196917}"/>
              </a:ext>
            </a:extLst>
          </p:cNvPr>
          <p:cNvSpPr/>
          <p:nvPr/>
        </p:nvSpPr>
        <p:spPr>
          <a:xfrm>
            <a:off x="2311675" y="236078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CA65E3-78E0-B14D-B5EB-C19256581E1F}"/>
              </a:ext>
            </a:extLst>
          </p:cNvPr>
          <p:cNvSpPr/>
          <p:nvPr/>
        </p:nvSpPr>
        <p:spPr>
          <a:xfrm>
            <a:off x="6735050" y="23581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2C0FA2-4C9E-E24F-96ED-1A7F96593386}"/>
              </a:ext>
            </a:extLst>
          </p:cNvPr>
          <p:cNvCxnSpPr>
            <a:stCxn id="7" idx="1"/>
            <a:endCxn id="8" idx="0"/>
          </p:cNvCxnSpPr>
          <p:nvPr/>
        </p:nvCxnSpPr>
        <p:spPr>
          <a:xfrm flipH="1">
            <a:off x="2607510" y="1862615"/>
            <a:ext cx="1964490" cy="498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FB9CA61-5D59-7744-8EAE-B83FC0984085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5163670" y="1862615"/>
            <a:ext cx="1867215" cy="4955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518E0A4-DD31-B248-8C68-933628813DA4}"/>
              </a:ext>
            </a:extLst>
          </p:cNvPr>
          <p:cNvSpPr/>
          <p:nvPr/>
        </p:nvSpPr>
        <p:spPr>
          <a:xfrm>
            <a:off x="1307702" y="30849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DB96FC-308C-FE4E-BFBE-DED7BE60F686}"/>
              </a:ext>
            </a:extLst>
          </p:cNvPr>
          <p:cNvCxnSpPr>
            <a:cxnSpLocks/>
            <a:stCxn id="8" idx="1"/>
            <a:endCxn id="12" idx="0"/>
          </p:cNvCxnSpPr>
          <p:nvPr/>
        </p:nvCxnSpPr>
        <p:spPr>
          <a:xfrm flipH="1">
            <a:off x="1603537" y="2652137"/>
            <a:ext cx="708138" cy="4328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675E64-7013-5B43-AA58-EFD274ECEE2C}"/>
              </a:ext>
            </a:extLst>
          </p:cNvPr>
          <p:cNvSpPr/>
          <p:nvPr/>
        </p:nvSpPr>
        <p:spPr>
          <a:xfrm>
            <a:off x="3172350" y="307397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AE65611-9D93-1442-945D-C0E638591856}"/>
              </a:ext>
            </a:extLst>
          </p:cNvPr>
          <p:cNvCxnSpPr>
            <a:cxnSpLocks/>
            <a:stCxn id="8" idx="3"/>
            <a:endCxn id="14" idx="0"/>
          </p:cNvCxnSpPr>
          <p:nvPr/>
        </p:nvCxnSpPr>
        <p:spPr>
          <a:xfrm>
            <a:off x="2903345" y="2652137"/>
            <a:ext cx="564840" cy="421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C0B20FA-0BBA-F242-8ECB-7C3649DDA1CA}"/>
              </a:ext>
            </a:extLst>
          </p:cNvPr>
          <p:cNvSpPr/>
          <p:nvPr/>
        </p:nvSpPr>
        <p:spPr>
          <a:xfrm>
            <a:off x="4015086" y="37664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69D6C76-4AF7-EE4F-A53C-1D1AB27830C0}"/>
              </a:ext>
            </a:extLst>
          </p:cNvPr>
          <p:cNvCxnSpPr>
            <a:cxnSpLocks/>
            <a:stCxn id="14" idx="3"/>
            <a:endCxn id="16" idx="0"/>
          </p:cNvCxnSpPr>
          <p:nvPr/>
        </p:nvCxnSpPr>
        <p:spPr>
          <a:xfrm>
            <a:off x="3764020" y="3365330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127B933-9029-4B44-9554-829F8C50E564}"/>
              </a:ext>
            </a:extLst>
          </p:cNvPr>
          <p:cNvSpPr/>
          <p:nvPr/>
        </p:nvSpPr>
        <p:spPr>
          <a:xfrm>
            <a:off x="6012532" y="308675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97B21BF-A06F-544D-BE24-AE9F1A762E96}"/>
              </a:ext>
            </a:extLst>
          </p:cNvPr>
          <p:cNvCxnSpPr>
            <a:cxnSpLocks/>
            <a:stCxn id="9" idx="1"/>
            <a:endCxn id="18" idx="0"/>
          </p:cNvCxnSpPr>
          <p:nvPr/>
        </p:nvCxnSpPr>
        <p:spPr>
          <a:xfrm flipH="1">
            <a:off x="6308367" y="2649494"/>
            <a:ext cx="426683" cy="4372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0DD0CE7-8580-7246-9BEF-A9A37A92F292}"/>
              </a:ext>
            </a:extLst>
          </p:cNvPr>
          <p:cNvSpPr/>
          <p:nvPr/>
        </p:nvSpPr>
        <p:spPr>
          <a:xfrm>
            <a:off x="6658714" y="376251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A439D5-BFF9-CA46-AFF1-2900A2764654}"/>
              </a:ext>
            </a:extLst>
          </p:cNvPr>
          <p:cNvCxnSpPr>
            <a:cxnSpLocks/>
            <a:stCxn id="18" idx="3"/>
            <a:endCxn id="20" idx="0"/>
          </p:cNvCxnSpPr>
          <p:nvPr/>
        </p:nvCxnSpPr>
        <p:spPr>
          <a:xfrm>
            <a:off x="6604202" y="3378108"/>
            <a:ext cx="350347" cy="3844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B2F542-E209-F143-996D-10792D838FBC}"/>
              </a:ext>
            </a:extLst>
          </p:cNvPr>
          <p:cNvCxnSpPr>
            <a:cxnSpLocks/>
            <a:stCxn id="9" idx="3"/>
            <a:endCxn id="23" idx="0"/>
          </p:cNvCxnSpPr>
          <p:nvPr/>
        </p:nvCxnSpPr>
        <p:spPr>
          <a:xfrm>
            <a:off x="7326720" y="2649494"/>
            <a:ext cx="458624" cy="4582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5ABB52C-0054-924C-974E-EA122FB32C08}"/>
              </a:ext>
            </a:extLst>
          </p:cNvPr>
          <p:cNvSpPr/>
          <p:nvPr/>
        </p:nvSpPr>
        <p:spPr>
          <a:xfrm>
            <a:off x="7489509" y="310776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EF6BD0F-4EB7-844C-9B16-58B758B2FFFE}"/>
              </a:ext>
            </a:extLst>
          </p:cNvPr>
          <p:cNvCxnSpPr>
            <a:cxnSpLocks/>
            <a:stCxn id="23" idx="3"/>
            <a:endCxn id="25" idx="0"/>
          </p:cNvCxnSpPr>
          <p:nvPr/>
        </p:nvCxnSpPr>
        <p:spPr>
          <a:xfrm>
            <a:off x="8081179" y="3399120"/>
            <a:ext cx="426404" cy="3644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F2B5E0B8-85AF-5949-A5F1-4A9CE6B69E03}"/>
              </a:ext>
            </a:extLst>
          </p:cNvPr>
          <p:cNvSpPr/>
          <p:nvPr/>
        </p:nvSpPr>
        <p:spPr>
          <a:xfrm>
            <a:off x="8211748" y="376357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3162130-31BD-214B-B945-CDC5130FF9C6}"/>
              </a:ext>
            </a:extLst>
          </p:cNvPr>
          <p:cNvSpPr txBox="1"/>
          <p:nvPr/>
        </p:nvSpPr>
        <p:spPr>
          <a:xfrm>
            <a:off x="2498683" y="3740710"/>
            <a:ext cx="869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Parent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E719163-B047-134C-8A5A-DA949E9FEB69}"/>
              </a:ext>
            </a:extLst>
          </p:cNvPr>
          <p:cNvSpPr/>
          <p:nvPr/>
        </p:nvSpPr>
        <p:spPr>
          <a:xfrm>
            <a:off x="3165206" y="3084989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053FDD-EB71-4F49-8398-C965970D61CD}"/>
              </a:ext>
            </a:extLst>
          </p:cNvPr>
          <p:cNvSpPr/>
          <p:nvPr/>
        </p:nvSpPr>
        <p:spPr>
          <a:xfrm>
            <a:off x="4015086" y="3763578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E1E504-71DC-4946-BC65-BDA14337FC1F}"/>
              </a:ext>
            </a:extLst>
          </p:cNvPr>
          <p:cNvSpPr txBox="1"/>
          <p:nvPr/>
        </p:nvSpPr>
        <p:spPr>
          <a:xfrm>
            <a:off x="3602073" y="4472186"/>
            <a:ext cx="708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Child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A07F6BB-85DA-ED4D-9892-1094E8BBB0AE}"/>
              </a:ext>
            </a:extLst>
          </p:cNvPr>
          <p:cNvSpPr/>
          <p:nvPr/>
        </p:nvSpPr>
        <p:spPr>
          <a:xfrm>
            <a:off x="6729341" y="2358141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23AC48F-79D3-4649-BA08-D9561459B316}"/>
              </a:ext>
            </a:extLst>
          </p:cNvPr>
          <p:cNvSpPr/>
          <p:nvPr/>
        </p:nvSpPr>
        <p:spPr>
          <a:xfrm>
            <a:off x="6022592" y="3084989"/>
            <a:ext cx="591670" cy="5827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7490C7F-5E79-6249-AFBE-8C9DE8F79E6C}"/>
              </a:ext>
            </a:extLst>
          </p:cNvPr>
          <p:cNvSpPr txBox="1"/>
          <p:nvPr/>
        </p:nvSpPr>
        <p:spPr>
          <a:xfrm>
            <a:off x="7030885" y="1918228"/>
            <a:ext cx="869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Parent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B6958FF-C22E-2548-80A7-E4514727FBA8}"/>
              </a:ext>
            </a:extLst>
          </p:cNvPr>
          <p:cNvSpPr txBox="1"/>
          <p:nvPr/>
        </p:nvSpPr>
        <p:spPr>
          <a:xfrm>
            <a:off x="5255351" y="2976232"/>
            <a:ext cx="708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Child</a:t>
            </a:r>
          </a:p>
        </p:txBody>
      </p:sp>
    </p:spTree>
    <p:extLst>
      <p:ext uri="{BB962C8B-B14F-4D97-AF65-F5344CB8AC3E}">
        <p14:creationId xmlns:p14="http://schemas.microsoft.com/office/powerpoint/2010/main" val="347419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31" grpId="0" animBg="1"/>
      <p:bldP spid="32" grpId="0" animBg="1"/>
      <p:bldP spid="33" grpId="0"/>
      <p:bldP spid="41" grpId="0" animBg="1"/>
      <p:bldP spid="42" grpId="0" animBg="1"/>
      <p:bldP spid="43" grpId="0"/>
      <p:bldP spid="4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74BADD-0638-D24E-9B3E-387930AC8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Definition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F3DF08-79D0-9049-ADE8-E7C2490720B7}"/>
              </a:ext>
            </a:extLst>
          </p:cNvPr>
          <p:cNvSpPr/>
          <p:nvPr/>
        </p:nvSpPr>
        <p:spPr>
          <a:xfrm>
            <a:off x="4572003" y="158139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F58990-0171-5C4C-A172-B7363AEC02EB}"/>
              </a:ext>
            </a:extLst>
          </p:cNvPr>
          <p:cNvSpPr/>
          <p:nvPr/>
        </p:nvSpPr>
        <p:spPr>
          <a:xfrm>
            <a:off x="4572000" y="1571262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5135691-EE5A-A845-A899-89FA31196917}"/>
              </a:ext>
            </a:extLst>
          </p:cNvPr>
          <p:cNvSpPr/>
          <p:nvPr/>
        </p:nvSpPr>
        <p:spPr>
          <a:xfrm>
            <a:off x="2311675" y="2360784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CA65E3-78E0-B14D-B5EB-C19256581E1F}"/>
              </a:ext>
            </a:extLst>
          </p:cNvPr>
          <p:cNvSpPr/>
          <p:nvPr/>
        </p:nvSpPr>
        <p:spPr>
          <a:xfrm>
            <a:off x="6735050" y="23581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2C0FA2-4C9E-E24F-96ED-1A7F96593386}"/>
              </a:ext>
            </a:extLst>
          </p:cNvPr>
          <p:cNvCxnSpPr>
            <a:stCxn id="7" idx="1"/>
            <a:endCxn id="8" idx="0"/>
          </p:cNvCxnSpPr>
          <p:nvPr/>
        </p:nvCxnSpPr>
        <p:spPr>
          <a:xfrm flipH="1">
            <a:off x="2607510" y="1862615"/>
            <a:ext cx="1964490" cy="498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FB9CA61-5D59-7744-8EAE-B83FC0984085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5163670" y="1862615"/>
            <a:ext cx="1867215" cy="4955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518E0A4-DD31-B248-8C68-933628813DA4}"/>
              </a:ext>
            </a:extLst>
          </p:cNvPr>
          <p:cNvSpPr/>
          <p:nvPr/>
        </p:nvSpPr>
        <p:spPr>
          <a:xfrm>
            <a:off x="1307702" y="3084989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DB96FC-308C-FE4E-BFBE-DED7BE60F686}"/>
              </a:ext>
            </a:extLst>
          </p:cNvPr>
          <p:cNvCxnSpPr>
            <a:cxnSpLocks/>
            <a:stCxn id="8" idx="1"/>
            <a:endCxn id="12" idx="0"/>
          </p:cNvCxnSpPr>
          <p:nvPr/>
        </p:nvCxnSpPr>
        <p:spPr>
          <a:xfrm flipH="1">
            <a:off x="1603537" y="2652137"/>
            <a:ext cx="708138" cy="4328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D675E64-7013-5B43-AA58-EFD274ECEE2C}"/>
              </a:ext>
            </a:extLst>
          </p:cNvPr>
          <p:cNvSpPr/>
          <p:nvPr/>
        </p:nvSpPr>
        <p:spPr>
          <a:xfrm>
            <a:off x="3172350" y="307397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AE65611-9D93-1442-945D-C0E638591856}"/>
              </a:ext>
            </a:extLst>
          </p:cNvPr>
          <p:cNvCxnSpPr>
            <a:cxnSpLocks/>
            <a:stCxn id="8" idx="3"/>
            <a:endCxn id="14" idx="0"/>
          </p:cNvCxnSpPr>
          <p:nvPr/>
        </p:nvCxnSpPr>
        <p:spPr>
          <a:xfrm>
            <a:off x="2903345" y="2652137"/>
            <a:ext cx="564840" cy="421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C0B20FA-0BBA-F242-8ECB-7C3649DDA1CA}"/>
              </a:ext>
            </a:extLst>
          </p:cNvPr>
          <p:cNvSpPr/>
          <p:nvPr/>
        </p:nvSpPr>
        <p:spPr>
          <a:xfrm>
            <a:off x="4015086" y="3766453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69D6C76-4AF7-EE4F-A53C-1D1AB27830C0}"/>
              </a:ext>
            </a:extLst>
          </p:cNvPr>
          <p:cNvCxnSpPr>
            <a:cxnSpLocks/>
            <a:stCxn id="14" idx="3"/>
            <a:endCxn id="16" idx="0"/>
          </p:cNvCxnSpPr>
          <p:nvPr/>
        </p:nvCxnSpPr>
        <p:spPr>
          <a:xfrm>
            <a:off x="3764020" y="3365330"/>
            <a:ext cx="546901" cy="401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127B933-9029-4B44-9554-829F8C50E564}"/>
              </a:ext>
            </a:extLst>
          </p:cNvPr>
          <p:cNvSpPr/>
          <p:nvPr/>
        </p:nvSpPr>
        <p:spPr>
          <a:xfrm>
            <a:off x="6012532" y="308675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97B21BF-A06F-544D-BE24-AE9F1A762E96}"/>
              </a:ext>
            </a:extLst>
          </p:cNvPr>
          <p:cNvCxnSpPr>
            <a:cxnSpLocks/>
            <a:stCxn id="9" idx="1"/>
            <a:endCxn id="18" idx="0"/>
          </p:cNvCxnSpPr>
          <p:nvPr/>
        </p:nvCxnSpPr>
        <p:spPr>
          <a:xfrm flipH="1">
            <a:off x="6308367" y="2649494"/>
            <a:ext cx="426683" cy="4372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0DD0CE7-8580-7246-9BEF-A9A37A92F292}"/>
              </a:ext>
            </a:extLst>
          </p:cNvPr>
          <p:cNvSpPr/>
          <p:nvPr/>
        </p:nvSpPr>
        <p:spPr>
          <a:xfrm>
            <a:off x="6658714" y="3762515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A439D5-BFF9-CA46-AFF1-2900A2764654}"/>
              </a:ext>
            </a:extLst>
          </p:cNvPr>
          <p:cNvCxnSpPr>
            <a:cxnSpLocks/>
            <a:stCxn id="18" idx="3"/>
            <a:endCxn id="20" idx="0"/>
          </p:cNvCxnSpPr>
          <p:nvPr/>
        </p:nvCxnSpPr>
        <p:spPr>
          <a:xfrm>
            <a:off x="6604202" y="3378108"/>
            <a:ext cx="350347" cy="3844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B2F542-E209-F143-996D-10792D838FBC}"/>
              </a:ext>
            </a:extLst>
          </p:cNvPr>
          <p:cNvCxnSpPr>
            <a:cxnSpLocks/>
            <a:stCxn id="9" idx="3"/>
            <a:endCxn id="23" idx="0"/>
          </p:cNvCxnSpPr>
          <p:nvPr/>
        </p:nvCxnSpPr>
        <p:spPr>
          <a:xfrm>
            <a:off x="7326720" y="2649494"/>
            <a:ext cx="458624" cy="4582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5ABB52C-0054-924C-974E-EA122FB32C08}"/>
              </a:ext>
            </a:extLst>
          </p:cNvPr>
          <p:cNvSpPr/>
          <p:nvPr/>
        </p:nvSpPr>
        <p:spPr>
          <a:xfrm>
            <a:off x="7489509" y="3107767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EF6BD0F-4EB7-844C-9B16-58B758B2FFFE}"/>
              </a:ext>
            </a:extLst>
          </p:cNvPr>
          <p:cNvCxnSpPr>
            <a:cxnSpLocks/>
            <a:stCxn id="23" idx="3"/>
            <a:endCxn id="25" idx="0"/>
          </p:cNvCxnSpPr>
          <p:nvPr/>
        </p:nvCxnSpPr>
        <p:spPr>
          <a:xfrm>
            <a:off x="8081179" y="3399120"/>
            <a:ext cx="426404" cy="3644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F2B5E0B8-85AF-5949-A5F1-4A9CE6B69E03}"/>
              </a:ext>
            </a:extLst>
          </p:cNvPr>
          <p:cNvSpPr/>
          <p:nvPr/>
        </p:nvSpPr>
        <p:spPr>
          <a:xfrm>
            <a:off x="8211748" y="3763578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7E68E6-CD75-E24C-8DE8-F854079FA029}"/>
              </a:ext>
            </a:extLst>
          </p:cNvPr>
          <p:cNvSpPr txBox="1"/>
          <p:nvPr/>
        </p:nvSpPr>
        <p:spPr>
          <a:xfrm>
            <a:off x="5436975" y="713478"/>
            <a:ext cx="8713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Root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D5BEAB-B555-304B-B6CD-E15FB91BCD53}"/>
              </a:ext>
            </a:extLst>
          </p:cNvPr>
          <p:cNvSpPr/>
          <p:nvPr/>
        </p:nvSpPr>
        <p:spPr>
          <a:xfrm>
            <a:off x="4571993" y="1569472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E36BF3B-BDB9-7B4F-8AE7-44B51770C0A8}"/>
              </a:ext>
            </a:extLst>
          </p:cNvPr>
          <p:cNvSpPr/>
          <p:nvPr/>
        </p:nvSpPr>
        <p:spPr>
          <a:xfrm>
            <a:off x="1307298" y="3073977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CBA184-F0FD-2840-93E7-51E8BB0831CB}"/>
              </a:ext>
            </a:extLst>
          </p:cNvPr>
          <p:cNvSpPr/>
          <p:nvPr/>
        </p:nvSpPr>
        <p:spPr>
          <a:xfrm>
            <a:off x="3172350" y="3073977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D313957-FB0E-8A4A-8D85-37671446D402}"/>
              </a:ext>
            </a:extLst>
          </p:cNvPr>
          <p:cNvSpPr/>
          <p:nvPr/>
        </p:nvSpPr>
        <p:spPr>
          <a:xfrm>
            <a:off x="4015086" y="3762515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90B8B1-C268-E740-B31B-ABAADA7E810F}"/>
              </a:ext>
            </a:extLst>
          </p:cNvPr>
          <p:cNvSpPr/>
          <p:nvPr/>
        </p:nvSpPr>
        <p:spPr>
          <a:xfrm>
            <a:off x="6658714" y="3762515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3FDA136-8539-FB48-9E5D-208FF108C57E}"/>
              </a:ext>
            </a:extLst>
          </p:cNvPr>
          <p:cNvSpPr/>
          <p:nvPr/>
        </p:nvSpPr>
        <p:spPr>
          <a:xfrm>
            <a:off x="8211748" y="3762515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3162130-31BD-214B-B945-CDC5130FF9C6}"/>
              </a:ext>
            </a:extLst>
          </p:cNvPr>
          <p:cNvSpPr txBox="1"/>
          <p:nvPr/>
        </p:nvSpPr>
        <p:spPr>
          <a:xfrm>
            <a:off x="808990" y="4624754"/>
            <a:ext cx="57127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Leaf : </a:t>
            </a:r>
            <a:r>
              <a:rPr lang="en-US" sz="2800" dirty="0"/>
              <a:t>node without any children node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704A83-EC8D-2A41-9F08-E2A2AFDF6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61" y="5459350"/>
            <a:ext cx="5130800" cy="1193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06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4" grpId="0" animBg="1"/>
      <p:bldP spid="34" grpId="1" animBg="1"/>
      <p:bldP spid="35" grpId="0" animBg="1"/>
      <p:bldP spid="36" grpId="0" animBg="1"/>
      <p:bldP spid="36" grpId="1" animBg="1"/>
      <p:bldP spid="37" grpId="0" animBg="1"/>
      <p:bldP spid="38" grpId="0" animBg="1"/>
      <p:bldP spid="39" grpId="0" animBg="1"/>
      <p:bldP spid="4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18813A-28C5-D24A-91E2-316DAC4F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Node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7385BB-8B11-F640-8DBE-8BFF68FD51D4}"/>
              </a:ext>
            </a:extLst>
          </p:cNvPr>
          <p:cNvSpPr txBox="1"/>
          <p:nvPr/>
        </p:nvSpPr>
        <p:spPr>
          <a:xfrm>
            <a:off x="431432" y="1709115"/>
            <a:ext cx="286834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Data storage: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Array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highlight>
                  <a:srgbClr val="FFFF00"/>
                </a:highlight>
              </a:rPr>
              <a:t>List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5F05C5-B88F-5B42-AAEC-5654A7AA701F}"/>
              </a:ext>
            </a:extLst>
          </p:cNvPr>
          <p:cNvGrpSpPr/>
          <p:nvPr/>
        </p:nvGrpSpPr>
        <p:grpSpPr>
          <a:xfrm>
            <a:off x="4675479" y="2154209"/>
            <a:ext cx="3299054" cy="1988375"/>
            <a:chOff x="5446444" y="190939"/>
            <a:chExt cx="3299054" cy="198837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B4E1A28-837F-FE4A-B13D-CA965AA6E458}"/>
                </a:ext>
              </a:extLst>
            </p:cNvPr>
            <p:cNvSpPr/>
            <p:nvPr/>
          </p:nvSpPr>
          <p:spPr>
            <a:xfrm>
              <a:off x="6450417" y="190939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73F876E-8E3B-1343-AC5C-FE1B92BCB066}"/>
                </a:ext>
              </a:extLst>
            </p:cNvPr>
            <p:cNvSpPr/>
            <p:nvPr/>
          </p:nvSpPr>
          <p:spPr>
            <a:xfrm>
              <a:off x="5446444" y="915144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B93B23C-8BD9-2D42-9033-F5B880EB72EA}"/>
                </a:ext>
              </a:extLst>
            </p:cNvPr>
            <p:cNvCxnSpPr>
              <a:cxnSpLocks/>
              <a:stCxn id="6" idx="1"/>
              <a:endCxn id="7" idx="0"/>
            </p:cNvCxnSpPr>
            <p:nvPr/>
          </p:nvCxnSpPr>
          <p:spPr>
            <a:xfrm flipH="1">
              <a:off x="5742279" y="482292"/>
              <a:ext cx="708138" cy="4328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E2DEC6-EFC3-AF4F-B2D3-D7B545A57B01}"/>
                </a:ext>
              </a:extLst>
            </p:cNvPr>
            <p:cNvSpPr/>
            <p:nvPr/>
          </p:nvSpPr>
          <p:spPr>
            <a:xfrm>
              <a:off x="7311092" y="90413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A99A801-067F-2044-B558-C37FAA52F675}"/>
                </a:ext>
              </a:extLst>
            </p:cNvPr>
            <p:cNvCxnSpPr>
              <a:cxnSpLocks/>
              <a:stCxn id="6" idx="3"/>
              <a:endCxn id="9" idx="0"/>
            </p:cNvCxnSpPr>
            <p:nvPr/>
          </p:nvCxnSpPr>
          <p:spPr>
            <a:xfrm>
              <a:off x="7042087" y="482292"/>
              <a:ext cx="564840" cy="4218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624495-D987-BD4D-9548-6CB5E56AADDD}"/>
                </a:ext>
              </a:extLst>
            </p:cNvPr>
            <p:cNvSpPr/>
            <p:nvPr/>
          </p:nvSpPr>
          <p:spPr>
            <a:xfrm>
              <a:off x="8153828" y="159660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BE18AB2-5F31-BE46-96DA-17C98BA7992B}"/>
                </a:ext>
              </a:extLst>
            </p:cNvPr>
            <p:cNvCxnSpPr>
              <a:cxnSpLocks/>
              <a:stCxn id="9" idx="3"/>
              <a:endCxn id="11" idx="0"/>
            </p:cNvCxnSpPr>
            <p:nvPr/>
          </p:nvCxnSpPr>
          <p:spPr>
            <a:xfrm>
              <a:off x="7902762" y="1195485"/>
              <a:ext cx="546901" cy="4011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8BF97B3-21D0-C34E-8C5B-690FD93C52F9}"/>
              </a:ext>
            </a:extLst>
          </p:cNvPr>
          <p:cNvGrpSpPr/>
          <p:nvPr/>
        </p:nvGrpSpPr>
        <p:grpSpPr>
          <a:xfrm>
            <a:off x="941294" y="5148885"/>
            <a:ext cx="1596316" cy="905435"/>
            <a:chOff x="671756" y="4177553"/>
            <a:chExt cx="1596316" cy="905435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8B819DC-4449-9944-B9D9-EE61BED98A4A}"/>
                </a:ext>
              </a:extLst>
            </p:cNvPr>
            <p:cNvSpPr/>
            <p:nvPr/>
          </p:nvSpPr>
          <p:spPr>
            <a:xfrm>
              <a:off x="671756" y="4177553"/>
              <a:ext cx="1596315" cy="90543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A7D1712-9DCA-154E-BE7E-59F5C59EC28D}"/>
                </a:ext>
              </a:extLst>
            </p:cNvPr>
            <p:cNvSpPr/>
            <p:nvPr/>
          </p:nvSpPr>
          <p:spPr>
            <a:xfrm rot="16200000">
              <a:off x="1647118" y="4462032"/>
              <a:ext cx="905434" cy="336475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Next</a:t>
              </a: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435C53B2-4827-0C45-A14A-24BA89EE9412}"/>
              </a:ext>
            </a:extLst>
          </p:cNvPr>
          <p:cNvSpPr/>
          <p:nvPr/>
        </p:nvSpPr>
        <p:spPr>
          <a:xfrm>
            <a:off x="4572001" y="4628931"/>
            <a:ext cx="1596315" cy="905435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2CDC12D-31D8-C942-BCBA-7049BE5C5B24}"/>
              </a:ext>
            </a:extLst>
          </p:cNvPr>
          <p:cNvSpPr/>
          <p:nvPr/>
        </p:nvSpPr>
        <p:spPr>
          <a:xfrm rot="16200000">
            <a:off x="4287520" y="4913410"/>
            <a:ext cx="905434" cy="336475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Left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D20DF91-1083-5F4F-8EDA-9D3CE67E8BC2}"/>
              </a:ext>
            </a:extLst>
          </p:cNvPr>
          <p:cNvSpPr/>
          <p:nvPr/>
        </p:nvSpPr>
        <p:spPr>
          <a:xfrm rot="16200000">
            <a:off x="5569141" y="4913410"/>
            <a:ext cx="905434" cy="336475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Right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20A6D5C-DA91-0245-B5E7-B0A240BE91F9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2537611" y="5601602"/>
            <a:ext cx="537283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120DD4C-E457-264B-833C-A56BC7C07C57}"/>
              </a:ext>
            </a:extLst>
          </p:cNvPr>
          <p:cNvCxnSpPr>
            <a:cxnSpLocks/>
            <a:stCxn id="49" idx="0"/>
          </p:cNvCxnSpPr>
          <p:nvPr/>
        </p:nvCxnSpPr>
        <p:spPr>
          <a:xfrm flipH="1">
            <a:off x="4114800" y="5081648"/>
            <a:ext cx="457200" cy="104124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C7C8184-757E-044C-BF64-4B026A399524}"/>
              </a:ext>
            </a:extLst>
          </p:cNvPr>
          <p:cNvCxnSpPr>
            <a:cxnSpLocks/>
            <a:stCxn id="50" idx="2"/>
          </p:cNvCxnSpPr>
          <p:nvPr/>
        </p:nvCxnSpPr>
        <p:spPr>
          <a:xfrm>
            <a:off x="6190096" y="5081648"/>
            <a:ext cx="542398" cy="972671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37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</p:bldLst>
  </p:timing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11728</TotalTime>
  <Words>1107</Words>
  <Application>Microsoft Macintosh PowerPoint</Application>
  <PresentationFormat>On-screen Show (4:3)</PresentationFormat>
  <Paragraphs>415</Paragraphs>
  <Slides>43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53" baseType="lpstr">
      <vt:lpstr>Encode Sans Normal Black</vt:lpstr>
      <vt:lpstr>Open Sans</vt:lpstr>
      <vt:lpstr>Open Sans Light</vt:lpstr>
      <vt:lpstr>Uni Sans Regular</vt:lpstr>
      <vt:lpstr>Arial</vt:lpstr>
      <vt:lpstr>Calibri</vt:lpstr>
      <vt:lpstr>Cambria Math</vt:lpstr>
      <vt:lpstr>Lucida Grande</vt:lpstr>
      <vt:lpstr>Custom Design</vt:lpstr>
      <vt:lpstr>1_Custom Design</vt:lpstr>
      <vt:lpstr>CSS342 Data Structures, Algorithms, and Discrete Mathematics (I)</vt:lpstr>
      <vt:lpstr>Binary Search Tree</vt:lpstr>
      <vt:lpstr>Exercise</vt:lpstr>
      <vt:lpstr>Exercise</vt:lpstr>
      <vt:lpstr>Exercise</vt:lpstr>
      <vt:lpstr>Exercise</vt:lpstr>
      <vt:lpstr>Binary Tree Definition</vt:lpstr>
      <vt:lpstr>Binary Tree Definition</vt:lpstr>
      <vt:lpstr>Tree Node</vt:lpstr>
      <vt:lpstr>Tree Node</vt:lpstr>
      <vt:lpstr>Tree ADT</vt:lpstr>
      <vt:lpstr>Binary Tree Traversal</vt:lpstr>
      <vt:lpstr>Exercise</vt:lpstr>
      <vt:lpstr>Code it up!</vt:lpstr>
      <vt:lpstr>preorder: Root, Left, Right</vt:lpstr>
      <vt:lpstr>preorder: Root, Left, Right</vt:lpstr>
      <vt:lpstr>preorder: Root, Left, Right</vt:lpstr>
      <vt:lpstr>preorder: Root, Left, Right</vt:lpstr>
      <vt:lpstr>Binary Tree Traversal</vt:lpstr>
      <vt:lpstr>Exercise</vt:lpstr>
      <vt:lpstr>Code it up!</vt:lpstr>
      <vt:lpstr>inorder: Left, Root, Right</vt:lpstr>
      <vt:lpstr>Binary Tree Traversal</vt:lpstr>
      <vt:lpstr>Exercise</vt:lpstr>
      <vt:lpstr>Code it up!</vt:lpstr>
      <vt:lpstr>postorder: Root, Left, Right</vt:lpstr>
      <vt:lpstr>Recursion with Trees</vt:lpstr>
      <vt:lpstr>Binary Tree Definition</vt:lpstr>
      <vt:lpstr>Height of a tree</vt:lpstr>
      <vt:lpstr>PowerPoint Presentation</vt:lpstr>
      <vt:lpstr>Code it up!</vt:lpstr>
      <vt:lpstr>Code it up!</vt:lpstr>
      <vt:lpstr>Exercise</vt:lpstr>
      <vt:lpstr>Height of a tree</vt:lpstr>
      <vt:lpstr>Code it up!</vt:lpstr>
      <vt:lpstr>Code it up!</vt:lpstr>
      <vt:lpstr>PowerPoint Presentation</vt:lpstr>
      <vt:lpstr>A search problem</vt:lpstr>
      <vt:lpstr>A search problem</vt:lpstr>
      <vt:lpstr>A search problem</vt:lpstr>
      <vt:lpstr>A search problem</vt:lpstr>
      <vt:lpstr>A search problem</vt:lpstr>
      <vt:lpstr>A search problem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Peng Du</cp:lastModifiedBy>
  <cp:revision>884</cp:revision>
  <cp:lastPrinted>2016-02-10T20:19:12Z</cp:lastPrinted>
  <dcterms:created xsi:type="dcterms:W3CDTF">2014-10-14T00:51:43Z</dcterms:created>
  <dcterms:modified xsi:type="dcterms:W3CDTF">2020-02-12T07:30:23Z</dcterms:modified>
</cp:coreProperties>
</file>